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74" r:id="rId6"/>
    <p:sldId id="261" r:id="rId7"/>
    <p:sldId id="267" r:id="rId8"/>
    <p:sldId id="268" r:id="rId9"/>
    <p:sldId id="270" r:id="rId10"/>
    <p:sldId id="271" r:id="rId11"/>
    <p:sldId id="272" r:id="rId12"/>
    <p:sldId id="275" r:id="rId13"/>
    <p:sldId id="276" r:id="rId14"/>
    <p:sldId id="277" r:id="rId15"/>
    <p:sldId id="278" r:id="rId16"/>
    <p:sldId id="279" r:id="rId17"/>
    <p:sldId id="280" r:id="rId18"/>
    <p:sldId id="281" r:id="rId19"/>
    <p:sldId id="282" r:id="rId20"/>
    <p:sldId id="269" r:id="rId21"/>
    <p:sldId id="283" r:id="rId22"/>
    <p:sldId id="284" r:id="rId23"/>
    <p:sldId id="264" r:id="rId24"/>
    <p:sldId id="285" r:id="rId25"/>
    <p:sldId id="286" r:id="rId26"/>
    <p:sldId id="287" r:id="rId27"/>
    <p:sldId id="288" r:id="rId28"/>
    <p:sldId id="265" r:id="rId29"/>
    <p:sldId id="266" r:id="rId3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9" autoAdjust="0"/>
    <p:restoredTop sz="94660"/>
  </p:normalViewPr>
  <p:slideViewPr>
    <p:cSldViewPr snapToGrid="0">
      <p:cViewPr varScale="1">
        <p:scale>
          <a:sx n="135" d="100"/>
          <a:sy n="135" d="100"/>
        </p:scale>
        <p:origin x="305" y="79"/>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4/15/2020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4/15/2020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4/15/2020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4/15/2020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4/15/2020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4/15/2020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dirty="0"/>
              <a:t>4/15/2020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4/15/2020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2A54C80-263E-416B-A8E0-580EDEADCBDC}" type="datetimeFigureOut">
              <a:rPr lang="en-US" dirty="0"/>
              <a:t>4/15/2020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19954A3-9DFD-4C44-94BA-B95130A3BA1C}"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4/15/2020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2A54C80-263E-416B-A8E0-580EDEADCBDC}" type="datetimeFigureOut">
              <a:rPr lang="en-US" dirty="0"/>
              <a:t>4/15/2020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4/15/2020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4/15/2020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4/15/2020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2A54C80-263E-416B-A8E0-580EDEADCBDC}" type="datetimeFigureOut">
              <a:rPr lang="en-US" dirty="0"/>
              <a:t>4/15/2020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4/15/2020</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4/15/2020</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65" r:id="rId2"/>
    <p:sldLayoutId id="2147483651" r:id="rId3"/>
    <p:sldLayoutId id="2147483666" r:id="rId4"/>
    <p:sldLayoutId id="2147483653" r:id="rId5"/>
    <p:sldLayoutId id="2147483654" r:id="rId6"/>
    <p:sldLayoutId id="2147483655" r:id="rId7"/>
    <p:sldLayoutId id="2147483667" r:id="rId8"/>
    <p:sldLayoutId id="2147483657" r:id="rId9"/>
    <p:sldLayoutId id="2147483660" r:id="rId10"/>
    <p:sldLayoutId id="2147483661" r:id="rId11"/>
    <p:sldLayoutId id="2147483662" r:id="rId12"/>
    <p:sldLayoutId id="2147483663" r:id="rId13"/>
    <p:sldLayoutId id="2147483664" r:id="rId14"/>
    <p:sldLayoutId id="2147483668" r:id="rId15"/>
    <p:sldLayoutId id="2147483659"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www.ge.com/reports/size-matters-next-big-thing-wind-turbines/" TargetMode="External"/><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eg"/><Relationship Id="rId1" Type="http://schemas.openxmlformats.org/officeDocument/2006/relationships/slideLayout" Target="../slideLayouts/slideLayout2.xml"/><Relationship Id="rId5" Type="http://schemas.openxmlformats.org/officeDocument/2006/relationships/hyperlink" Target="https://towardsdatascience.com/introduction-to-evolutionary-algorithms-a8594b484ac" TargetMode="External"/><Relationship Id="rId4" Type="http://schemas.openxmlformats.org/officeDocument/2006/relationships/hyperlink" Target="https://en.wikipedia.org/wiki/Darwin%27s_finches"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F264B4-B38A-43BE-8495-60E2B3B82693}"/>
              </a:ext>
            </a:extLst>
          </p:cNvPr>
          <p:cNvSpPr>
            <a:spLocks noGrp="1"/>
          </p:cNvSpPr>
          <p:nvPr>
            <p:ph type="ctrTitle"/>
          </p:nvPr>
        </p:nvSpPr>
        <p:spPr>
          <a:xfrm>
            <a:off x="1454469" y="1753126"/>
            <a:ext cx="7766936" cy="1646302"/>
          </a:xfrm>
        </p:spPr>
        <p:txBody>
          <a:bodyPr/>
          <a:lstStyle/>
          <a:p>
            <a:r>
              <a:rPr lang="en-US" dirty="0"/>
              <a:t>Windmill Farm Optimization Using</a:t>
            </a:r>
            <a:br>
              <a:rPr lang="en-US" dirty="0"/>
            </a:br>
            <a:r>
              <a:rPr lang="en-US" dirty="0"/>
              <a:t>Genetic Algorithms</a:t>
            </a:r>
          </a:p>
        </p:txBody>
      </p:sp>
      <p:sp>
        <p:nvSpPr>
          <p:cNvPr id="3" name="Subtitle 2">
            <a:extLst>
              <a:ext uri="{FF2B5EF4-FFF2-40B4-BE49-F238E27FC236}">
                <a16:creationId xmlns:a16="http://schemas.microsoft.com/office/drawing/2014/main" id="{F9DCDC17-06E2-4B32-B088-2962D9D25472}"/>
              </a:ext>
            </a:extLst>
          </p:cNvPr>
          <p:cNvSpPr>
            <a:spLocks noGrp="1"/>
          </p:cNvSpPr>
          <p:nvPr>
            <p:ph type="subTitle" idx="1"/>
          </p:nvPr>
        </p:nvSpPr>
        <p:spPr>
          <a:xfrm>
            <a:off x="1454469" y="3569357"/>
            <a:ext cx="7766936" cy="1096899"/>
          </a:xfrm>
        </p:spPr>
        <p:txBody>
          <a:bodyPr/>
          <a:lstStyle/>
          <a:p>
            <a:r>
              <a:rPr lang="en-US" dirty="0"/>
              <a:t>Marjon Santiago</a:t>
            </a:r>
          </a:p>
        </p:txBody>
      </p:sp>
      <p:pic>
        <p:nvPicPr>
          <p:cNvPr id="9" name="Picture 8" descr="A picture containing water&#10;&#10;Description automatically generated">
            <a:extLst>
              <a:ext uri="{FF2B5EF4-FFF2-40B4-BE49-F238E27FC236}">
                <a16:creationId xmlns:a16="http://schemas.microsoft.com/office/drawing/2014/main" id="{F9556A13-BAA2-48A3-B275-1513E60708AE}"/>
              </a:ext>
            </a:extLst>
          </p:cNvPr>
          <p:cNvPicPr>
            <a:picLocks noChangeAspect="1"/>
          </p:cNvPicPr>
          <p:nvPr/>
        </p:nvPicPr>
        <p:blipFill>
          <a:blip r:embed="rId2"/>
          <a:stretch>
            <a:fillRect/>
          </a:stretch>
        </p:blipFill>
        <p:spPr>
          <a:xfrm>
            <a:off x="719234" y="2351569"/>
            <a:ext cx="4776130" cy="4776130"/>
          </a:xfrm>
          <a:prstGeom prst="rect">
            <a:avLst/>
          </a:prstGeom>
        </p:spPr>
      </p:pic>
    </p:spTree>
    <p:extLst>
      <p:ext uri="{BB962C8B-B14F-4D97-AF65-F5344CB8AC3E}">
        <p14:creationId xmlns:p14="http://schemas.microsoft.com/office/powerpoint/2010/main" val="3518441174"/>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F4444CE-BC8D-4D61-B303-4C05614E6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2423CA5-E2E1-4789-B759-9906C1C940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4660126"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3" name="Isosceles Triangle 12">
            <a:extLst>
              <a:ext uri="{FF2B5EF4-FFF2-40B4-BE49-F238E27FC236}">
                <a16:creationId xmlns:a16="http://schemas.microsoft.com/office/drawing/2014/main" id="{73772B81-181F-48B7-8826-4D9686D15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660127" y="-3"/>
            <a:ext cx="1056745" cy="6858001"/>
          </a:xfrm>
          <a:prstGeom prst="triangle">
            <a:avLst>
              <a:gd name="adj" fmla="val 10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2" name="Title 1">
            <a:extLst>
              <a:ext uri="{FF2B5EF4-FFF2-40B4-BE49-F238E27FC236}">
                <a16:creationId xmlns:a16="http://schemas.microsoft.com/office/drawing/2014/main" id="{28A5127A-E25B-4AE6-BCF0-0B1CC26DC8B7}"/>
              </a:ext>
            </a:extLst>
          </p:cNvPr>
          <p:cNvSpPr>
            <a:spLocks noGrp="1"/>
          </p:cNvSpPr>
          <p:nvPr>
            <p:ph type="title"/>
          </p:nvPr>
        </p:nvSpPr>
        <p:spPr>
          <a:xfrm>
            <a:off x="673754" y="643467"/>
            <a:ext cx="4203045" cy="1375608"/>
          </a:xfrm>
        </p:spPr>
        <p:txBody>
          <a:bodyPr anchor="ctr">
            <a:normAutofit/>
          </a:bodyPr>
          <a:lstStyle/>
          <a:p>
            <a:r>
              <a:rPr lang="en-US" sz="3300" dirty="0">
                <a:solidFill>
                  <a:schemeClr val="bg1"/>
                </a:solidFill>
              </a:rPr>
              <a:t>Possible Solution: Genetic Algorithm 1</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C6CAB34-5F9F-403F-BB7C-4DDA0A4CC309}"/>
                  </a:ext>
                </a:extLst>
              </p:cNvPr>
              <p:cNvSpPr>
                <a:spLocks noGrp="1"/>
              </p:cNvSpPr>
              <p:nvPr>
                <p:ph idx="1"/>
              </p:nvPr>
            </p:nvSpPr>
            <p:spPr>
              <a:xfrm>
                <a:off x="673754" y="2160590"/>
                <a:ext cx="3973943" cy="4252348"/>
              </a:xfrm>
            </p:spPr>
            <p:txBody>
              <a:bodyPr>
                <a:normAutofit/>
              </a:bodyPr>
              <a:lstStyle/>
              <a:p>
                <a:r>
                  <a:rPr lang="en-US" dirty="0">
                    <a:solidFill>
                      <a:schemeClr val="bg1"/>
                    </a:solidFill>
                  </a:rPr>
                  <a:t>The algorithm can be visualized with the following flowchart.</a:t>
                </a:r>
              </a:p>
              <a:p>
                <a:r>
                  <a:rPr lang="en-US" dirty="0">
                    <a:solidFill>
                      <a:schemeClr val="bg1"/>
                    </a:solidFill>
                  </a:rPr>
                  <a:t>The “fitness” value of each randomly generated topology can finally be determined by:</a:t>
                </a:r>
              </a:p>
              <a:p>
                <a:pPr lvl="1"/>
                <a:r>
                  <a:rPr lang="en-US" dirty="0" err="1">
                    <a:solidFill>
                      <a:schemeClr val="bg1"/>
                    </a:solidFill>
                  </a:rPr>
                  <a:t>Ecost</a:t>
                </a:r>
                <a:r>
                  <a:rPr lang="en-US" dirty="0">
                    <a:solidFill>
                      <a:schemeClr val="bg1"/>
                    </a:solidFill>
                  </a:rPr>
                  <a:t> = C1 + C2 + C3</a:t>
                </a:r>
              </a:p>
              <a:p>
                <a:pPr lvl="1"/>
                <a:r>
                  <a:rPr lang="en-US" dirty="0">
                    <a:solidFill>
                      <a:schemeClr val="bg1"/>
                    </a:solidFill>
                  </a:rPr>
                  <a:t>Fitness F = </a:t>
                </a:r>
                <a14:m>
                  <m:oMath xmlns:m="http://schemas.openxmlformats.org/officeDocument/2006/math">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1</m:t>
                        </m:r>
                      </m:num>
                      <m:den>
                        <m:r>
                          <a:rPr lang="en-US" b="0" i="1" smtClean="0">
                            <a:solidFill>
                              <a:schemeClr val="bg1"/>
                            </a:solidFill>
                            <a:latin typeface="Cambria Math" panose="02040503050406030204" pitchFamily="18" charset="0"/>
                          </a:rPr>
                          <m:t>𝐸𝑐𝑜𝑠𝑡</m:t>
                        </m:r>
                      </m:den>
                    </m:f>
                  </m:oMath>
                </a14:m>
                <a:endParaRPr lang="en-US" dirty="0">
                  <a:solidFill>
                    <a:schemeClr val="bg1"/>
                  </a:solidFill>
                </a:endParaRPr>
              </a:p>
              <a:p>
                <a:pPr lvl="1"/>
                <a:r>
                  <a:rPr lang="en-US" dirty="0">
                    <a:solidFill>
                      <a:schemeClr val="bg1"/>
                    </a:solidFill>
                  </a:rPr>
                  <a:t>In short, the lower the cost is, the higher the fitness value and therefore, the higher chance of reproduction.</a:t>
                </a:r>
              </a:p>
            </p:txBody>
          </p:sp>
        </mc:Choice>
        <mc:Fallback xmlns="">
          <p:sp>
            <p:nvSpPr>
              <p:cNvPr id="3" name="Content Placeholder 2">
                <a:extLst>
                  <a:ext uri="{FF2B5EF4-FFF2-40B4-BE49-F238E27FC236}">
                    <a16:creationId xmlns:a16="http://schemas.microsoft.com/office/drawing/2014/main" id="{4C6CAB34-5F9F-403F-BB7C-4DDA0A4CC309}"/>
                  </a:ext>
                </a:extLst>
              </p:cNvPr>
              <p:cNvSpPr>
                <a:spLocks noGrp="1" noRot="1" noChangeAspect="1" noMove="1" noResize="1" noEditPoints="1" noAdjustHandles="1" noChangeArrowheads="1" noChangeShapeType="1" noTextEdit="1"/>
              </p:cNvSpPr>
              <p:nvPr>
                <p:ph idx="1"/>
              </p:nvPr>
            </p:nvSpPr>
            <p:spPr>
              <a:xfrm>
                <a:off x="673754" y="2160590"/>
                <a:ext cx="3973943" cy="4252348"/>
              </a:xfrm>
              <a:blipFill>
                <a:blip r:embed="rId2"/>
                <a:stretch>
                  <a:fillRect l="-461" t="-860" r="-1229"/>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C143F178-11A6-4929-8B78-F0AC0EA2212B}"/>
              </a:ext>
            </a:extLst>
          </p:cNvPr>
          <p:cNvPicPr>
            <a:picLocks noChangeAspect="1"/>
          </p:cNvPicPr>
          <p:nvPr/>
        </p:nvPicPr>
        <p:blipFill>
          <a:blip r:embed="rId3"/>
          <a:stretch>
            <a:fillRect/>
          </a:stretch>
        </p:blipFill>
        <p:spPr>
          <a:xfrm>
            <a:off x="6487132" y="972608"/>
            <a:ext cx="4361238" cy="4900269"/>
          </a:xfrm>
          <a:prstGeom prst="rect">
            <a:avLst/>
          </a:prstGeom>
        </p:spPr>
      </p:pic>
      <p:sp>
        <p:nvSpPr>
          <p:cNvPr id="15" name="Isosceles Triangle 14">
            <a:extLst>
              <a:ext uri="{FF2B5EF4-FFF2-40B4-BE49-F238E27FC236}">
                <a16:creationId xmlns:a16="http://schemas.microsoft.com/office/drawing/2014/main" id="{B2205F6E-03C6-4E92-877C-E2482F659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55696"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Tree>
    <p:extLst>
      <p:ext uri="{BB962C8B-B14F-4D97-AF65-F5344CB8AC3E}">
        <p14:creationId xmlns:p14="http://schemas.microsoft.com/office/powerpoint/2010/main" val="3284836057"/>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F4444CE-BC8D-4D61-B303-4C05614E6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2423CA5-E2E1-4789-B759-9906C1C940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4660126"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3" name="Isosceles Triangle 12">
            <a:extLst>
              <a:ext uri="{FF2B5EF4-FFF2-40B4-BE49-F238E27FC236}">
                <a16:creationId xmlns:a16="http://schemas.microsoft.com/office/drawing/2014/main" id="{73772B81-181F-48B7-8826-4D9686D15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660127" y="-3"/>
            <a:ext cx="1056745" cy="6858001"/>
          </a:xfrm>
          <a:prstGeom prst="triangle">
            <a:avLst>
              <a:gd name="adj" fmla="val 10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2" name="Title 1">
            <a:extLst>
              <a:ext uri="{FF2B5EF4-FFF2-40B4-BE49-F238E27FC236}">
                <a16:creationId xmlns:a16="http://schemas.microsoft.com/office/drawing/2014/main" id="{6B374E2F-6F1D-4093-AF08-677D00848C2B}"/>
              </a:ext>
            </a:extLst>
          </p:cNvPr>
          <p:cNvSpPr>
            <a:spLocks noGrp="1"/>
          </p:cNvSpPr>
          <p:nvPr>
            <p:ph type="title"/>
          </p:nvPr>
        </p:nvSpPr>
        <p:spPr>
          <a:xfrm>
            <a:off x="673754" y="643467"/>
            <a:ext cx="4203045" cy="1375608"/>
          </a:xfrm>
        </p:spPr>
        <p:txBody>
          <a:bodyPr anchor="ctr">
            <a:normAutofit/>
          </a:bodyPr>
          <a:lstStyle/>
          <a:p>
            <a:r>
              <a:rPr lang="en-US" sz="3300">
                <a:solidFill>
                  <a:schemeClr val="bg1"/>
                </a:solidFill>
              </a:rPr>
              <a:t>Possible Solution: Genetic Algorithm 1</a:t>
            </a:r>
          </a:p>
        </p:txBody>
      </p:sp>
      <p:sp>
        <p:nvSpPr>
          <p:cNvPr id="3" name="Content Placeholder 2">
            <a:extLst>
              <a:ext uri="{FF2B5EF4-FFF2-40B4-BE49-F238E27FC236}">
                <a16:creationId xmlns:a16="http://schemas.microsoft.com/office/drawing/2014/main" id="{B58D1D8C-5DB2-4AA9-BEA9-38F910022205}"/>
              </a:ext>
            </a:extLst>
          </p:cNvPr>
          <p:cNvSpPr>
            <a:spLocks noGrp="1"/>
          </p:cNvSpPr>
          <p:nvPr>
            <p:ph idx="1"/>
          </p:nvPr>
        </p:nvSpPr>
        <p:spPr>
          <a:xfrm>
            <a:off x="673754" y="2151626"/>
            <a:ext cx="3973943" cy="3440110"/>
          </a:xfrm>
        </p:spPr>
        <p:txBody>
          <a:bodyPr>
            <a:normAutofit/>
          </a:bodyPr>
          <a:lstStyle/>
          <a:p>
            <a:r>
              <a:rPr lang="en-US" dirty="0">
                <a:solidFill>
                  <a:schemeClr val="bg1"/>
                </a:solidFill>
              </a:rPr>
              <a:t>Case Study: 580 wind turbines</a:t>
            </a:r>
          </a:p>
          <a:p>
            <a:r>
              <a:rPr lang="en-US" dirty="0">
                <a:solidFill>
                  <a:schemeClr val="bg1"/>
                </a:solidFill>
              </a:rPr>
              <a:t>Here is an example of a generated wind farm network.</a:t>
            </a:r>
          </a:p>
          <a:p>
            <a:r>
              <a:rPr lang="en-US" dirty="0">
                <a:solidFill>
                  <a:schemeClr val="bg1"/>
                </a:solidFill>
              </a:rPr>
              <a:t>You can notice some features of the network: large hexagonal regions concentrated around various substations</a:t>
            </a:r>
          </a:p>
        </p:txBody>
      </p:sp>
      <p:pic>
        <p:nvPicPr>
          <p:cNvPr id="4" name="Picture 3">
            <a:extLst>
              <a:ext uri="{FF2B5EF4-FFF2-40B4-BE49-F238E27FC236}">
                <a16:creationId xmlns:a16="http://schemas.microsoft.com/office/drawing/2014/main" id="{37163983-0895-400E-A92F-70E9FD3D50A7}"/>
              </a:ext>
            </a:extLst>
          </p:cNvPr>
          <p:cNvPicPr>
            <a:picLocks noChangeAspect="1"/>
          </p:cNvPicPr>
          <p:nvPr/>
        </p:nvPicPr>
        <p:blipFill>
          <a:blip r:embed="rId2"/>
          <a:stretch>
            <a:fillRect/>
          </a:stretch>
        </p:blipFill>
        <p:spPr>
          <a:xfrm>
            <a:off x="6096001" y="1031015"/>
            <a:ext cx="5143500" cy="4783455"/>
          </a:xfrm>
          <a:prstGeom prst="rect">
            <a:avLst/>
          </a:prstGeom>
        </p:spPr>
      </p:pic>
      <p:sp>
        <p:nvSpPr>
          <p:cNvPr id="15" name="Isosceles Triangle 14">
            <a:extLst>
              <a:ext uri="{FF2B5EF4-FFF2-40B4-BE49-F238E27FC236}">
                <a16:creationId xmlns:a16="http://schemas.microsoft.com/office/drawing/2014/main" id="{B2205F6E-03C6-4E92-877C-E2482F659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55696"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Tree>
    <p:extLst>
      <p:ext uri="{BB962C8B-B14F-4D97-AF65-F5344CB8AC3E}">
        <p14:creationId xmlns:p14="http://schemas.microsoft.com/office/powerpoint/2010/main" val="1449344184"/>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76582886-877C-4AEC-A77F-8055EB9A0CF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sp>
          <p:nvSpPr>
            <p:cNvPr id="8" name="Freeform 14">
              <a:extLst>
                <a:ext uri="{FF2B5EF4-FFF2-40B4-BE49-F238E27FC236}">
                  <a16:creationId xmlns:a16="http://schemas.microsoft.com/office/drawing/2014/main" id="{171A838D-27EA-485C-9A80-DCE624AB30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9" name="Straight Connector 8">
              <a:extLst>
                <a:ext uri="{FF2B5EF4-FFF2-40B4-BE49-F238E27FC236}">
                  <a16:creationId xmlns:a16="http://schemas.microsoft.com/office/drawing/2014/main" id="{9059F313-A1BB-425E-9626-2BD43CAC648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19ABF76A-A1AE-44BB-9ECB-D55D2FE29BF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11" name="Rectangle 23">
              <a:extLst>
                <a:ext uri="{FF2B5EF4-FFF2-40B4-BE49-F238E27FC236}">
                  <a16:creationId xmlns:a16="http://schemas.microsoft.com/office/drawing/2014/main" id="{5B6D2EC4-82D3-43B8-82D6-028CB43456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25">
              <a:extLst>
                <a:ext uri="{FF2B5EF4-FFF2-40B4-BE49-F238E27FC236}">
                  <a16:creationId xmlns:a16="http://schemas.microsoft.com/office/drawing/2014/main" id="{520034CE-71F9-4E0F-94D8-99335CB852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Isosceles Triangle 12">
              <a:extLst>
                <a:ext uri="{FF2B5EF4-FFF2-40B4-BE49-F238E27FC236}">
                  <a16:creationId xmlns:a16="http://schemas.microsoft.com/office/drawing/2014/main" id="{1926C6C0-16F7-4CDC-B481-2D19B2F3BF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7">
              <a:extLst>
                <a:ext uri="{FF2B5EF4-FFF2-40B4-BE49-F238E27FC236}">
                  <a16:creationId xmlns:a16="http://schemas.microsoft.com/office/drawing/2014/main" id="{042CE423-CE6E-4EE9-91F2-3E40EFB40A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8">
              <a:extLst>
                <a:ext uri="{FF2B5EF4-FFF2-40B4-BE49-F238E27FC236}">
                  <a16:creationId xmlns:a16="http://schemas.microsoft.com/office/drawing/2014/main" id="{699BB4BD-31D7-434C-A6DB-E2CF3ACF60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9">
              <a:extLst>
                <a:ext uri="{FF2B5EF4-FFF2-40B4-BE49-F238E27FC236}">
                  <a16:creationId xmlns:a16="http://schemas.microsoft.com/office/drawing/2014/main" id="{23D406B8-656A-4D8B-91D0-BF4202C86F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Isosceles Triangle 16">
              <a:extLst>
                <a:ext uri="{FF2B5EF4-FFF2-40B4-BE49-F238E27FC236}">
                  <a16:creationId xmlns:a16="http://schemas.microsoft.com/office/drawing/2014/main" id="{83F4BFB6-D6B8-446C-8E17-3D54DCA9FF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19" name="Rectangle 18">
            <a:extLst>
              <a:ext uri="{FF2B5EF4-FFF2-40B4-BE49-F238E27FC236}">
                <a16:creationId xmlns:a16="http://schemas.microsoft.com/office/drawing/2014/main" id="{27577DEC-D9A5-404D-9789-702F4319BE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a:extLst>
              <a:ext uri="{FF2B5EF4-FFF2-40B4-BE49-F238E27FC236}">
                <a16:creationId xmlns:a16="http://schemas.microsoft.com/office/drawing/2014/main" id="{CEEA9366-CEA8-4F23-B065-4337F0D836F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2" name="Straight Connector 21">
              <a:extLst>
                <a:ext uri="{FF2B5EF4-FFF2-40B4-BE49-F238E27FC236}">
                  <a16:creationId xmlns:a16="http://schemas.microsoft.com/office/drawing/2014/main" id="{904A03D6-39B4-4278-9BE1-A07E024499B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FBE459AF-3736-4886-82E0-9B5DA427B5E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alpha val="80000"/>
                </a:schemeClr>
              </a:solidFill>
            </a:ln>
          </p:spPr>
          <p:style>
            <a:lnRef idx="2">
              <a:schemeClr val="accent1"/>
            </a:lnRef>
            <a:fillRef idx="0">
              <a:schemeClr val="accent1"/>
            </a:fillRef>
            <a:effectRef idx="1">
              <a:schemeClr val="accent1"/>
            </a:effectRef>
            <a:fontRef idx="minor">
              <a:schemeClr val="tx1"/>
            </a:fontRef>
          </p:style>
        </p:cxnSp>
        <p:sp>
          <p:nvSpPr>
            <p:cNvPr id="24" name="Rectangle 23">
              <a:extLst>
                <a:ext uri="{FF2B5EF4-FFF2-40B4-BE49-F238E27FC236}">
                  <a16:creationId xmlns:a16="http://schemas.microsoft.com/office/drawing/2014/main" id="{4B6B88EF-180C-4E39-8A3F-A52E87110C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5">
              <a:extLst>
                <a:ext uri="{FF2B5EF4-FFF2-40B4-BE49-F238E27FC236}">
                  <a16:creationId xmlns:a16="http://schemas.microsoft.com/office/drawing/2014/main" id="{52DFAACF-64D0-4621-8FF4-E2F03C3E8D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Isosceles Triangle 25">
              <a:extLst>
                <a:ext uri="{FF2B5EF4-FFF2-40B4-BE49-F238E27FC236}">
                  <a16:creationId xmlns:a16="http://schemas.microsoft.com/office/drawing/2014/main" id="{36611FF0-65B3-49DB-97C6-1B72AAD0FB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7">
              <a:extLst>
                <a:ext uri="{FF2B5EF4-FFF2-40B4-BE49-F238E27FC236}">
                  <a16:creationId xmlns:a16="http://schemas.microsoft.com/office/drawing/2014/main" id="{0F7407FE-86B1-4890-9D80-9406FBF29E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9">
              <a:extLst>
                <a:ext uri="{FF2B5EF4-FFF2-40B4-BE49-F238E27FC236}">
                  <a16:creationId xmlns:a16="http://schemas.microsoft.com/office/drawing/2014/main" id="{EBD42D5B-8F87-45B3-98B3-C66944F92E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a:extLst>
                <a:ext uri="{FF2B5EF4-FFF2-40B4-BE49-F238E27FC236}">
                  <a16:creationId xmlns:a16="http://schemas.microsoft.com/office/drawing/2014/main" id="{F5E04699-59E1-4468-9E7C-83070EEB42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Isosceles Triangle 29">
              <a:extLst>
                <a:ext uri="{FF2B5EF4-FFF2-40B4-BE49-F238E27FC236}">
                  <a16:creationId xmlns:a16="http://schemas.microsoft.com/office/drawing/2014/main" id="{F2AE8F13-9A52-4D7F-9637-321EA7CF32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6F2EB0D7-4C74-4EB4-84A4-028E7DE18C5C}"/>
              </a:ext>
            </a:extLst>
          </p:cNvPr>
          <p:cNvSpPr>
            <a:spLocks noGrp="1"/>
          </p:cNvSpPr>
          <p:nvPr>
            <p:ph type="title"/>
          </p:nvPr>
        </p:nvSpPr>
        <p:spPr>
          <a:xfrm>
            <a:off x="1507067" y="2404534"/>
            <a:ext cx="7766936" cy="1646302"/>
          </a:xfrm>
        </p:spPr>
        <p:txBody>
          <a:bodyPr vert="horz" lIns="91440" tIns="45720" rIns="91440" bIns="45720" rtlCol="0" anchor="b">
            <a:normAutofit/>
          </a:bodyPr>
          <a:lstStyle/>
          <a:p>
            <a:pPr algn="r">
              <a:lnSpc>
                <a:spcPct val="90000"/>
              </a:lnSpc>
            </a:pPr>
            <a:r>
              <a:rPr lang="en-US" sz="5400" dirty="0"/>
              <a:t>Possible Solution: Genetic Algorithm 2</a:t>
            </a:r>
          </a:p>
        </p:txBody>
      </p:sp>
    </p:spTree>
    <p:extLst>
      <p:ext uri="{BB962C8B-B14F-4D97-AF65-F5344CB8AC3E}">
        <p14:creationId xmlns:p14="http://schemas.microsoft.com/office/powerpoint/2010/main" val="35700162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F4444CE-BC8D-4D61-B303-4C05614E6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2423CA5-E2E1-4789-B759-9906C1C940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4660126"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4" name="Isosceles Triangle 13">
            <a:extLst>
              <a:ext uri="{FF2B5EF4-FFF2-40B4-BE49-F238E27FC236}">
                <a16:creationId xmlns:a16="http://schemas.microsoft.com/office/drawing/2014/main" id="{73772B81-181F-48B7-8826-4D9686D15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660127" y="-3"/>
            <a:ext cx="1056745" cy="6858001"/>
          </a:xfrm>
          <a:prstGeom prst="triangle">
            <a:avLst>
              <a:gd name="adj" fmla="val 10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2" name="Title 1">
            <a:extLst>
              <a:ext uri="{FF2B5EF4-FFF2-40B4-BE49-F238E27FC236}">
                <a16:creationId xmlns:a16="http://schemas.microsoft.com/office/drawing/2014/main" id="{240655D9-1DEA-489C-8F0C-68E743210976}"/>
              </a:ext>
            </a:extLst>
          </p:cNvPr>
          <p:cNvSpPr>
            <a:spLocks noGrp="1"/>
          </p:cNvSpPr>
          <p:nvPr>
            <p:ph type="title"/>
          </p:nvPr>
        </p:nvSpPr>
        <p:spPr>
          <a:xfrm>
            <a:off x="673754" y="643467"/>
            <a:ext cx="4203045" cy="1375608"/>
          </a:xfrm>
        </p:spPr>
        <p:txBody>
          <a:bodyPr anchor="ctr">
            <a:normAutofit/>
          </a:bodyPr>
          <a:lstStyle/>
          <a:p>
            <a:r>
              <a:rPr lang="en-US" sz="3300">
                <a:solidFill>
                  <a:schemeClr val="bg1"/>
                </a:solidFill>
              </a:rPr>
              <a:t>Possible Solution: Genetic Algorithm 2</a:t>
            </a:r>
          </a:p>
        </p:txBody>
      </p:sp>
      <p:sp>
        <p:nvSpPr>
          <p:cNvPr id="3" name="Content Placeholder 2">
            <a:extLst>
              <a:ext uri="{FF2B5EF4-FFF2-40B4-BE49-F238E27FC236}">
                <a16:creationId xmlns:a16="http://schemas.microsoft.com/office/drawing/2014/main" id="{5A2ADD56-45C3-4EDF-93F7-A936E5C8E267}"/>
              </a:ext>
            </a:extLst>
          </p:cNvPr>
          <p:cNvSpPr>
            <a:spLocks noGrp="1"/>
          </p:cNvSpPr>
          <p:nvPr>
            <p:ph idx="1"/>
          </p:nvPr>
        </p:nvSpPr>
        <p:spPr>
          <a:xfrm>
            <a:off x="673754" y="2160589"/>
            <a:ext cx="3973943" cy="4430373"/>
          </a:xfrm>
        </p:spPr>
        <p:txBody>
          <a:bodyPr>
            <a:normAutofit/>
          </a:bodyPr>
          <a:lstStyle/>
          <a:p>
            <a:pPr>
              <a:lnSpc>
                <a:spcPct val="90000"/>
              </a:lnSpc>
            </a:pPr>
            <a:r>
              <a:rPr lang="en-US" sz="1500" dirty="0">
                <a:solidFill>
                  <a:schemeClr val="bg1"/>
                </a:solidFill>
              </a:rPr>
              <a:t>Similar to the first research, this solution will use a Genetic Algorithm, but will account for different factors.</a:t>
            </a:r>
          </a:p>
          <a:p>
            <a:pPr>
              <a:lnSpc>
                <a:spcPct val="90000"/>
              </a:lnSpc>
            </a:pPr>
            <a:r>
              <a:rPr lang="en-US" sz="1500" dirty="0">
                <a:solidFill>
                  <a:schemeClr val="bg1"/>
                </a:solidFill>
              </a:rPr>
              <a:t>Rather than a heavy emphasis on </a:t>
            </a:r>
            <a:r>
              <a:rPr lang="en-US" sz="1500" b="1" dirty="0">
                <a:solidFill>
                  <a:schemeClr val="bg1"/>
                </a:solidFill>
              </a:rPr>
              <a:t>minimizing</a:t>
            </a:r>
            <a:r>
              <a:rPr lang="en-US" sz="1500" dirty="0">
                <a:solidFill>
                  <a:schemeClr val="bg1"/>
                </a:solidFill>
              </a:rPr>
              <a:t> the cost of implementing the components of the wind farm, this solution focuses on </a:t>
            </a:r>
            <a:r>
              <a:rPr lang="en-US" sz="1500" b="1" dirty="0">
                <a:solidFill>
                  <a:schemeClr val="bg1"/>
                </a:solidFill>
              </a:rPr>
              <a:t>maximizing</a:t>
            </a:r>
            <a:r>
              <a:rPr lang="en-US" sz="1500" dirty="0">
                <a:solidFill>
                  <a:schemeClr val="bg1"/>
                </a:solidFill>
              </a:rPr>
              <a:t> the total amount of energy harvested by the wind farm.[2]</a:t>
            </a:r>
          </a:p>
          <a:p>
            <a:pPr>
              <a:lnSpc>
                <a:spcPct val="90000"/>
              </a:lnSpc>
            </a:pPr>
            <a:r>
              <a:rPr lang="en-US" sz="1500" dirty="0">
                <a:solidFill>
                  <a:schemeClr val="bg1"/>
                </a:solidFill>
              </a:rPr>
              <a:t>Uses the “Wake model”, which will be explained shortly.</a:t>
            </a:r>
          </a:p>
          <a:p>
            <a:pPr>
              <a:lnSpc>
                <a:spcPct val="90000"/>
              </a:lnSpc>
            </a:pPr>
            <a:endParaRPr lang="en-US" sz="1500" dirty="0">
              <a:solidFill>
                <a:schemeClr val="bg1"/>
              </a:solidFill>
            </a:endParaRPr>
          </a:p>
          <a:p>
            <a:pPr>
              <a:lnSpc>
                <a:spcPct val="90000"/>
              </a:lnSpc>
            </a:pPr>
            <a:endParaRPr lang="en-US" sz="1500" dirty="0">
              <a:solidFill>
                <a:schemeClr val="bg1"/>
              </a:solidFill>
            </a:endParaRPr>
          </a:p>
          <a:p>
            <a:pPr marL="0" indent="0">
              <a:lnSpc>
                <a:spcPct val="90000"/>
              </a:lnSpc>
              <a:buNone/>
            </a:pPr>
            <a:endParaRPr lang="en-US" sz="1500" dirty="0">
              <a:solidFill>
                <a:schemeClr val="bg1"/>
              </a:solidFill>
            </a:endParaRPr>
          </a:p>
          <a:p>
            <a:pPr marL="0" indent="0">
              <a:lnSpc>
                <a:spcPct val="90000"/>
              </a:lnSpc>
              <a:buNone/>
            </a:pPr>
            <a:endParaRPr lang="en-US" sz="1500" dirty="0">
              <a:solidFill>
                <a:schemeClr val="bg1"/>
              </a:solidFill>
            </a:endParaRPr>
          </a:p>
          <a:p>
            <a:pPr marL="0" indent="0">
              <a:lnSpc>
                <a:spcPct val="90000"/>
              </a:lnSpc>
              <a:buNone/>
            </a:pPr>
            <a:r>
              <a:rPr lang="en-US" sz="800" dirty="0">
                <a:solidFill>
                  <a:schemeClr val="bg1"/>
                </a:solidFill>
              </a:rPr>
              <a:t>Wind Farm Layout Optimization using Real Coded Multi-population Genetic Algorithm, 08723810, page 1</a:t>
            </a:r>
          </a:p>
        </p:txBody>
      </p:sp>
      <p:pic>
        <p:nvPicPr>
          <p:cNvPr id="5" name="Picture 4">
            <a:extLst>
              <a:ext uri="{FF2B5EF4-FFF2-40B4-BE49-F238E27FC236}">
                <a16:creationId xmlns:a16="http://schemas.microsoft.com/office/drawing/2014/main" id="{E140F9C1-DB20-45DD-B86C-A868C57004B6}"/>
              </a:ext>
            </a:extLst>
          </p:cNvPr>
          <p:cNvPicPr>
            <a:picLocks noChangeAspect="1"/>
          </p:cNvPicPr>
          <p:nvPr/>
        </p:nvPicPr>
        <p:blipFill>
          <a:blip r:embed="rId2"/>
          <a:stretch>
            <a:fillRect/>
          </a:stretch>
        </p:blipFill>
        <p:spPr>
          <a:xfrm>
            <a:off x="6096001" y="1718958"/>
            <a:ext cx="5143500" cy="3407568"/>
          </a:xfrm>
          <a:prstGeom prst="rect">
            <a:avLst/>
          </a:prstGeom>
        </p:spPr>
      </p:pic>
      <p:sp>
        <p:nvSpPr>
          <p:cNvPr id="16" name="Isosceles Triangle 15">
            <a:extLst>
              <a:ext uri="{FF2B5EF4-FFF2-40B4-BE49-F238E27FC236}">
                <a16:creationId xmlns:a16="http://schemas.microsoft.com/office/drawing/2014/main" id="{B2205F6E-03C6-4E92-877C-E2482F659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55696"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Tree>
    <p:extLst>
      <p:ext uri="{BB962C8B-B14F-4D97-AF65-F5344CB8AC3E}">
        <p14:creationId xmlns:p14="http://schemas.microsoft.com/office/powerpoint/2010/main" val="3594937730"/>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F4444CE-BC8D-4D61-B303-4C05614E6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2423CA5-E2E1-4789-B759-9906C1C940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4660126"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3" name="Isosceles Triangle 12">
            <a:extLst>
              <a:ext uri="{FF2B5EF4-FFF2-40B4-BE49-F238E27FC236}">
                <a16:creationId xmlns:a16="http://schemas.microsoft.com/office/drawing/2014/main" id="{73772B81-181F-48B7-8826-4D9686D15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660127" y="-3"/>
            <a:ext cx="1056745" cy="6858001"/>
          </a:xfrm>
          <a:prstGeom prst="triangle">
            <a:avLst>
              <a:gd name="adj" fmla="val 10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2" name="Title 1">
            <a:extLst>
              <a:ext uri="{FF2B5EF4-FFF2-40B4-BE49-F238E27FC236}">
                <a16:creationId xmlns:a16="http://schemas.microsoft.com/office/drawing/2014/main" id="{3AF53EBB-9892-444E-9FFD-799A35CC02ED}"/>
              </a:ext>
            </a:extLst>
          </p:cNvPr>
          <p:cNvSpPr>
            <a:spLocks noGrp="1"/>
          </p:cNvSpPr>
          <p:nvPr>
            <p:ph type="title"/>
          </p:nvPr>
        </p:nvSpPr>
        <p:spPr>
          <a:xfrm>
            <a:off x="673754" y="643467"/>
            <a:ext cx="4203045" cy="1375608"/>
          </a:xfrm>
        </p:spPr>
        <p:txBody>
          <a:bodyPr anchor="ctr">
            <a:normAutofit/>
          </a:bodyPr>
          <a:lstStyle/>
          <a:p>
            <a:r>
              <a:rPr lang="en-US" sz="3300">
                <a:solidFill>
                  <a:schemeClr val="bg1"/>
                </a:solidFill>
              </a:rPr>
              <a:t>Possible Solution: Genetic Algorithm 2</a:t>
            </a:r>
          </a:p>
        </p:txBody>
      </p:sp>
      <p:sp>
        <p:nvSpPr>
          <p:cNvPr id="3" name="Content Placeholder 2">
            <a:extLst>
              <a:ext uri="{FF2B5EF4-FFF2-40B4-BE49-F238E27FC236}">
                <a16:creationId xmlns:a16="http://schemas.microsoft.com/office/drawing/2014/main" id="{EFFA737E-6387-4732-9A4E-5B5E54B48030}"/>
              </a:ext>
            </a:extLst>
          </p:cNvPr>
          <p:cNvSpPr>
            <a:spLocks noGrp="1"/>
          </p:cNvSpPr>
          <p:nvPr>
            <p:ph idx="1"/>
          </p:nvPr>
        </p:nvSpPr>
        <p:spPr>
          <a:xfrm>
            <a:off x="673754" y="2160589"/>
            <a:ext cx="3973943" cy="4410539"/>
          </a:xfrm>
        </p:spPr>
        <p:txBody>
          <a:bodyPr>
            <a:normAutofit/>
          </a:bodyPr>
          <a:lstStyle/>
          <a:p>
            <a:r>
              <a:rPr lang="en-US" sz="1700" dirty="0">
                <a:solidFill>
                  <a:schemeClr val="bg1"/>
                </a:solidFill>
              </a:rPr>
              <a:t>Wind Turbine Wake Model: In short, it is used to describe the flow of wind behind a turbine after it has harvested kinetic energy.</a:t>
            </a:r>
          </a:p>
          <a:p>
            <a:r>
              <a:rPr lang="en-US" sz="1700" dirty="0">
                <a:solidFill>
                  <a:schemeClr val="bg1"/>
                </a:solidFill>
              </a:rPr>
              <a:t>Relevant to a topic in Operating Systems: Shared System Resources.</a:t>
            </a:r>
          </a:p>
          <a:p>
            <a:pPr lvl="1"/>
            <a:r>
              <a:rPr lang="en-US" sz="1700" dirty="0">
                <a:solidFill>
                  <a:schemeClr val="bg1"/>
                </a:solidFill>
              </a:rPr>
              <a:t>Wind Turbines are like processes and the wind is a  shared resource, but unlike operating systems multiple turbines </a:t>
            </a:r>
            <a:r>
              <a:rPr lang="en-US" sz="1700" b="1" dirty="0">
                <a:solidFill>
                  <a:schemeClr val="bg1"/>
                </a:solidFill>
              </a:rPr>
              <a:t>must</a:t>
            </a:r>
            <a:r>
              <a:rPr lang="en-US" sz="1700" dirty="0">
                <a:solidFill>
                  <a:schemeClr val="bg1"/>
                </a:solidFill>
              </a:rPr>
              <a:t> access the shared resource at the same time.</a:t>
            </a:r>
          </a:p>
          <a:p>
            <a:pPr lvl="1"/>
            <a:r>
              <a:rPr lang="en-US" sz="1700" dirty="0">
                <a:solidFill>
                  <a:schemeClr val="bg1"/>
                </a:solidFill>
              </a:rPr>
              <a:t>Deadlocks do not exist here.</a:t>
            </a:r>
          </a:p>
        </p:txBody>
      </p:sp>
      <p:pic>
        <p:nvPicPr>
          <p:cNvPr id="4" name="Picture 3">
            <a:extLst>
              <a:ext uri="{FF2B5EF4-FFF2-40B4-BE49-F238E27FC236}">
                <a16:creationId xmlns:a16="http://schemas.microsoft.com/office/drawing/2014/main" id="{F04EB9A3-3EA3-4BF8-88A9-7E9ABF97FB5F}"/>
              </a:ext>
            </a:extLst>
          </p:cNvPr>
          <p:cNvPicPr>
            <a:picLocks noChangeAspect="1"/>
          </p:cNvPicPr>
          <p:nvPr/>
        </p:nvPicPr>
        <p:blipFill>
          <a:blip r:embed="rId2"/>
          <a:stretch>
            <a:fillRect/>
          </a:stretch>
        </p:blipFill>
        <p:spPr>
          <a:xfrm>
            <a:off x="6096000" y="1581608"/>
            <a:ext cx="5143500" cy="3536156"/>
          </a:xfrm>
          <a:prstGeom prst="rect">
            <a:avLst/>
          </a:prstGeom>
        </p:spPr>
      </p:pic>
      <p:sp>
        <p:nvSpPr>
          <p:cNvPr id="15" name="Isosceles Triangle 14">
            <a:extLst>
              <a:ext uri="{FF2B5EF4-FFF2-40B4-BE49-F238E27FC236}">
                <a16:creationId xmlns:a16="http://schemas.microsoft.com/office/drawing/2014/main" id="{B2205F6E-03C6-4E92-877C-E2482F659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55696"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Tree>
    <p:extLst>
      <p:ext uri="{BB962C8B-B14F-4D97-AF65-F5344CB8AC3E}">
        <p14:creationId xmlns:p14="http://schemas.microsoft.com/office/powerpoint/2010/main" val="2077180424"/>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F4444CE-BC8D-4D61-B303-4C05614E6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2423CA5-E2E1-4789-B759-9906C1C940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4660126"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3" name="Isosceles Triangle 12">
            <a:extLst>
              <a:ext uri="{FF2B5EF4-FFF2-40B4-BE49-F238E27FC236}">
                <a16:creationId xmlns:a16="http://schemas.microsoft.com/office/drawing/2014/main" id="{73772B81-181F-48B7-8826-4D9686D15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660127" y="-3"/>
            <a:ext cx="1056745" cy="6858001"/>
          </a:xfrm>
          <a:prstGeom prst="triangle">
            <a:avLst>
              <a:gd name="adj" fmla="val 10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2" name="Title 1">
            <a:extLst>
              <a:ext uri="{FF2B5EF4-FFF2-40B4-BE49-F238E27FC236}">
                <a16:creationId xmlns:a16="http://schemas.microsoft.com/office/drawing/2014/main" id="{3AF53EBB-9892-444E-9FFD-799A35CC02ED}"/>
              </a:ext>
            </a:extLst>
          </p:cNvPr>
          <p:cNvSpPr>
            <a:spLocks noGrp="1"/>
          </p:cNvSpPr>
          <p:nvPr>
            <p:ph type="title"/>
          </p:nvPr>
        </p:nvSpPr>
        <p:spPr>
          <a:xfrm>
            <a:off x="673754" y="643467"/>
            <a:ext cx="4203045" cy="1375608"/>
          </a:xfrm>
        </p:spPr>
        <p:txBody>
          <a:bodyPr anchor="ctr">
            <a:normAutofit/>
          </a:bodyPr>
          <a:lstStyle/>
          <a:p>
            <a:r>
              <a:rPr lang="en-US" sz="3300">
                <a:solidFill>
                  <a:schemeClr val="bg1"/>
                </a:solidFill>
              </a:rPr>
              <a:t>Possible Solution: Genetic Algorithm 2</a:t>
            </a:r>
          </a:p>
        </p:txBody>
      </p:sp>
      <p:sp>
        <p:nvSpPr>
          <p:cNvPr id="3" name="Content Placeholder 2">
            <a:extLst>
              <a:ext uri="{FF2B5EF4-FFF2-40B4-BE49-F238E27FC236}">
                <a16:creationId xmlns:a16="http://schemas.microsoft.com/office/drawing/2014/main" id="{EFFA737E-6387-4732-9A4E-5B5E54B48030}"/>
              </a:ext>
            </a:extLst>
          </p:cNvPr>
          <p:cNvSpPr>
            <a:spLocks noGrp="1"/>
          </p:cNvSpPr>
          <p:nvPr>
            <p:ph idx="1"/>
          </p:nvPr>
        </p:nvSpPr>
        <p:spPr>
          <a:xfrm>
            <a:off x="673754" y="2160590"/>
            <a:ext cx="4203045" cy="4349452"/>
          </a:xfrm>
        </p:spPr>
        <p:txBody>
          <a:bodyPr>
            <a:normAutofit lnSpcReduction="10000"/>
          </a:bodyPr>
          <a:lstStyle/>
          <a:p>
            <a:r>
              <a:rPr lang="en-US" dirty="0">
                <a:solidFill>
                  <a:schemeClr val="bg1"/>
                </a:solidFill>
              </a:rPr>
              <a:t>Wind speed is calculated by the formula on the right.</a:t>
            </a:r>
          </a:p>
          <a:p>
            <a:r>
              <a:rPr lang="en-US" b="1" dirty="0" err="1">
                <a:solidFill>
                  <a:schemeClr val="bg1"/>
                </a:solidFill>
              </a:rPr>
              <a:t>uij</a:t>
            </a:r>
            <a:r>
              <a:rPr lang="en-US" dirty="0">
                <a:solidFill>
                  <a:schemeClr val="bg1"/>
                </a:solidFill>
              </a:rPr>
              <a:t> = wind speed after the turbine</a:t>
            </a:r>
          </a:p>
          <a:p>
            <a:r>
              <a:rPr lang="en-US" b="1" dirty="0">
                <a:solidFill>
                  <a:schemeClr val="bg1"/>
                </a:solidFill>
              </a:rPr>
              <a:t>u0</a:t>
            </a:r>
            <a:r>
              <a:rPr lang="en-US" dirty="0">
                <a:solidFill>
                  <a:schemeClr val="bg1"/>
                </a:solidFill>
              </a:rPr>
              <a:t> = wind speed before the turbine</a:t>
            </a:r>
          </a:p>
          <a:p>
            <a:r>
              <a:rPr lang="en-US" b="1" dirty="0" err="1">
                <a:solidFill>
                  <a:schemeClr val="bg1"/>
                </a:solidFill>
              </a:rPr>
              <a:t>xij</a:t>
            </a:r>
            <a:r>
              <a:rPr lang="en-US" dirty="0">
                <a:solidFill>
                  <a:schemeClr val="bg1"/>
                </a:solidFill>
              </a:rPr>
              <a:t> = distance between turbines</a:t>
            </a:r>
          </a:p>
          <a:p>
            <a:r>
              <a:rPr lang="en-US" b="1" dirty="0" err="1">
                <a:solidFill>
                  <a:schemeClr val="bg1"/>
                </a:solidFill>
              </a:rPr>
              <a:t>ri</a:t>
            </a:r>
            <a:r>
              <a:rPr lang="en-US" dirty="0">
                <a:solidFill>
                  <a:schemeClr val="bg1"/>
                </a:solidFill>
              </a:rPr>
              <a:t> = radius of the second turbine caught in the downstream of the first turbine’s wind.</a:t>
            </a:r>
          </a:p>
          <a:p>
            <a:r>
              <a:rPr lang="en-US" b="1" dirty="0">
                <a:solidFill>
                  <a:schemeClr val="bg1"/>
                </a:solidFill>
              </a:rPr>
              <a:t>α</a:t>
            </a:r>
            <a:r>
              <a:rPr lang="en-US" dirty="0">
                <a:solidFill>
                  <a:schemeClr val="bg1"/>
                </a:solidFill>
              </a:rPr>
              <a:t> = entrainment constant, which depends on the terrain</a:t>
            </a:r>
          </a:p>
          <a:p>
            <a:r>
              <a:rPr lang="en-US" b="1" dirty="0">
                <a:solidFill>
                  <a:schemeClr val="bg1"/>
                </a:solidFill>
              </a:rPr>
              <a:t>a</a:t>
            </a:r>
            <a:r>
              <a:rPr lang="en-US" dirty="0">
                <a:solidFill>
                  <a:schemeClr val="bg1"/>
                </a:solidFill>
              </a:rPr>
              <a:t> = axial induction factor, or how much the velocity of the wind changes after the first turbine.</a:t>
            </a:r>
          </a:p>
        </p:txBody>
      </p:sp>
      <p:pic>
        <p:nvPicPr>
          <p:cNvPr id="4" name="Picture 3">
            <a:extLst>
              <a:ext uri="{FF2B5EF4-FFF2-40B4-BE49-F238E27FC236}">
                <a16:creationId xmlns:a16="http://schemas.microsoft.com/office/drawing/2014/main" id="{081DAC55-42DB-4A66-96F2-C9CA48699083}"/>
              </a:ext>
            </a:extLst>
          </p:cNvPr>
          <p:cNvPicPr>
            <a:picLocks noChangeAspect="1"/>
          </p:cNvPicPr>
          <p:nvPr/>
        </p:nvPicPr>
        <p:blipFill>
          <a:blip r:embed="rId2"/>
          <a:stretch>
            <a:fillRect/>
          </a:stretch>
        </p:blipFill>
        <p:spPr>
          <a:xfrm>
            <a:off x="5383902" y="4127736"/>
            <a:ext cx="5143500" cy="1697354"/>
          </a:xfrm>
          <a:prstGeom prst="rect">
            <a:avLst/>
          </a:prstGeom>
        </p:spPr>
      </p:pic>
      <p:sp>
        <p:nvSpPr>
          <p:cNvPr id="15" name="Isosceles Triangle 14">
            <a:extLst>
              <a:ext uri="{FF2B5EF4-FFF2-40B4-BE49-F238E27FC236}">
                <a16:creationId xmlns:a16="http://schemas.microsoft.com/office/drawing/2014/main" id="{B2205F6E-03C6-4E92-877C-E2482F659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55696"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pic>
        <p:nvPicPr>
          <p:cNvPr id="10" name="Picture 9">
            <a:extLst>
              <a:ext uri="{FF2B5EF4-FFF2-40B4-BE49-F238E27FC236}">
                <a16:creationId xmlns:a16="http://schemas.microsoft.com/office/drawing/2014/main" id="{511F5D35-548F-42CE-965F-BFBCBCED8276}"/>
              </a:ext>
            </a:extLst>
          </p:cNvPr>
          <p:cNvPicPr>
            <a:picLocks noChangeAspect="1"/>
          </p:cNvPicPr>
          <p:nvPr/>
        </p:nvPicPr>
        <p:blipFill>
          <a:blip r:embed="rId3"/>
          <a:stretch>
            <a:fillRect/>
          </a:stretch>
        </p:blipFill>
        <p:spPr>
          <a:xfrm>
            <a:off x="6096001" y="195282"/>
            <a:ext cx="5143500" cy="3536156"/>
          </a:xfrm>
          <a:prstGeom prst="rect">
            <a:avLst/>
          </a:prstGeom>
        </p:spPr>
      </p:pic>
    </p:spTree>
    <p:extLst>
      <p:ext uri="{BB962C8B-B14F-4D97-AF65-F5344CB8AC3E}">
        <p14:creationId xmlns:p14="http://schemas.microsoft.com/office/powerpoint/2010/main" val="616578916"/>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F53EBB-9892-444E-9FFD-799A35CC02ED}"/>
              </a:ext>
            </a:extLst>
          </p:cNvPr>
          <p:cNvSpPr>
            <a:spLocks noGrp="1"/>
          </p:cNvSpPr>
          <p:nvPr>
            <p:ph type="title"/>
          </p:nvPr>
        </p:nvSpPr>
        <p:spPr>
          <a:xfrm>
            <a:off x="677334" y="609600"/>
            <a:ext cx="8596668" cy="1320800"/>
          </a:xfrm>
        </p:spPr>
        <p:txBody>
          <a:bodyPr anchor="t">
            <a:normAutofit/>
          </a:bodyPr>
          <a:lstStyle/>
          <a:p>
            <a:r>
              <a:rPr lang="en-US" dirty="0"/>
              <a:t>Possible Solution: Genetic Algorithm 2</a:t>
            </a:r>
          </a:p>
        </p:txBody>
      </p:sp>
      <p:sp>
        <p:nvSpPr>
          <p:cNvPr id="3" name="Content Placeholder 2">
            <a:extLst>
              <a:ext uri="{FF2B5EF4-FFF2-40B4-BE49-F238E27FC236}">
                <a16:creationId xmlns:a16="http://schemas.microsoft.com/office/drawing/2014/main" id="{EFFA737E-6387-4732-9A4E-5B5E54B48030}"/>
              </a:ext>
            </a:extLst>
          </p:cNvPr>
          <p:cNvSpPr>
            <a:spLocks noGrp="1"/>
          </p:cNvSpPr>
          <p:nvPr>
            <p:ph idx="1"/>
          </p:nvPr>
        </p:nvSpPr>
        <p:spPr>
          <a:xfrm>
            <a:off x="677334" y="2160589"/>
            <a:ext cx="3957349" cy="690187"/>
          </a:xfrm>
        </p:spPr>
        <p:txBody>
          <a:bodyPr>
            <a:normAutofit/>
          </a:bodyPr>
          <a:lstStyle/>
          <a:p>
            <a:r>
              <a:rPr lang="en-US" dirty="0"/>
              <a:t>A few other notable formulas to use first:</a:t>
            </a:r>
          </a:p>
          <a:p>
            <a:endParaRPr lang="en-US" dirty="0"/>
          </a:p>
        </p:txBody>
      </p:sp>
      <p:pic>
        <p:nvPicPr>
          <p:cNvPr id="4" name="Picture 3">
            <a:extLst>
              <a:ext uri="{FF2B5EF4-FFF2-40B4-BE49-F238E27FC236}">
                <a16:creationId xmlns:a16="http://schemas.microsoft.com/office/drawing/2014/main" id="{CBAECEE6-668E-43D5-AF28-E2BE9D7E8D3B}"/>
              </a:ext>
            </a:extLst>
          </p:cNvPr>
          <p:cNvPicPr>
            <a:picLocks noChangeAspect="1"/>
          </p:cNvPicPr>
          <p:nvPr/>
        </p:nvPicPr>
        <p:blipFill>
          <a:blip r:embed="rId2"/>
          <a:stretch>
            <a:fillRect/>
          </a:stretch>
        </p:blipFill>
        <p:spPr>
          <a:xfrm>
            <a:off x="5430892" y="1827637"/>
            <a:ext cx="2570182" cy="1210593"/>
          </a:xfrm>
          <a:prstGeom prst="rect">
            <a:avLst/>
          </a:prstGeom>
          <a:effectLst>
            <a:outerShdw blurRad="63500" sx="102000" sy="102000" algn="ctr" rotWithShape="0">
              <a:prstClr val="black">
                <a:alpha val="40000"/>
              </a:prstClr>
            </a:outerShdw>
          </a:effectLst>
        </p:spPr>
      </p:pic>
      <p:sp>
        <p:nvSpPr>
          <p:cNvPr id="5" name="TextBox 4">
            <a:extLst>
              <a:ext uri="{FF2B5EF4-FFF2-40B4-BE49-F238E27FC236}">
                <a16:creationId xmlns:a16="http://schemas.microsoft.com/office/drawing/2014/main" id="{ECDE778D-0385-4B7E-AB05-20EE4BCD8B06}"/>
              </a:ext>
            </a:extLst>
          </p:cNvPr>
          <p:cNvSpPr txBox="1"/>
          <p:nvPr/>
        </p:nvSpPr>
        <p:spPr>
          <a:xfrm>
            <a:off x="5357760" y="3144062"/>
            <a:ext cx="3653117" cy="646331"/>
          </a:xfrm>
          <a:prstGeom prst="rect">
            <a:avLst/>
          </a:prstGeom>
          <a:noFill/>
        </p:spPr>
        <p:txBody>
          <a:bodyPr wrap="square" rtlCol="0">
            <a:spAutoFit/>
          </a:bodyPr>
          <a:lstStyle/>
          <a:p>
            <a:r>
              <a:rPr lang="en-US" b="1" dirty="0"/>
              <a:t>Z</a:t>
            </a:r>
            <a:r>
              <a:rPr lang="en-US" dirty="0"/>
              <a:t> = roughness of the terrain</a:t>
            </a:r>
          </a:p>
          <a:p>
            <a:r>
              <a:rPr lang="en-US" b="1" dirty="0"/>
              <a:t>Z0</a:t>
            </a:r>
            <a:r>
              <a:rPr lang="en-US" dirty="0"/>
              <a:t> = the height of the turbine.</a:t>
            </a:r>
          </a:p>
        </p:txBody>
      </p:sp>
      <p:pic>
        <p:nvPicPr>
          <p:cNvPr id="6" name="Picture 5">
            <a:extLst>
              <a:ext uri="{FF2B5EF4-FFF2-40B4-BE49-F238E27FC236}">
                <a16:creationId xmlns:a16="http://schemas.microsoft.com/office/drawing/2014/main" id="{81CEE92C-D60D-457E-A13E-B6899E24B650}"/>
              </a:ext>
            </a:extLst>
          </p:cNvPr>
          <p:cNvPicPr>
            <a:picLocks noChangeAspect="1"/>
          </p:cNvPicPr>
          <p:nvPr/>
        </p:nvPicPr>
        <p:blipFill>
          <a:blip r:embed="rId3"/>
          <a:stretch>
            <a:fillRect/>
          </a:stretch>
        </p:blipFill>
        <p:spPr>
          <a:xfrm>
            <a:off x="920838" y="3010435"/>
            <a:ext cx="3628749" cy="1107076"/>
          </a:xfrm>
          <a:prstGeom prst="rect">
            <a:avLst/>
          </a:prstGeom>
          <a:effectLst>
            <a:outerShdw blurRad="63500" sx="102000" sy="102000" algn="ctr" rotWithShape="0">
              <a:prstClr val="black">
                <a:alpha val="40000"/>
              </a:prstClr>
            </a:outerShdw>
          </a:effectLst>
        </p:spPr>
      </p:pic>
      <p:sp>
        <p:nvSpPr>
          <p:cNvPr id="7" name="TextBox 6">
            <a:extLst>
              <a:ext uri="{FF2B5EF4-FFF2-40B4-BE49-F238E27FC236}">
                <a16:creationId xmlns:a16="http://schemas.microsoft.com/office/drawing/2014/main" id="{2F6D5A5B-D6E2-423E-AC0C-CB543BFDE87E}"/>
              </a:ext>
            </a:extLst>
          </p:cNvPr>
          <p:cNvSpPr txBox="1"/>
          <p:nvPr/>
        </p:nvSpPr>
        <p:spPr>
          <a:xfrm>
            <a:off x="920838" y="4276641"/>
            <a:ext cx="3628749" cy="1200329"/>
          </a:xfrm>
          <a:prstGeom prst="rect">
            <a:avLst/>
          </a:prstGeom>
          <a:noFill/>
        </p:spPr>
        <p:txBody>
          <a:bodyPr wrap="square" rtlCol="0">
            <a:spAutoFit/>
          </a:bodyPr>
          <a:lstStyle/>
          <a:p>
            <a:r>
              <a:rPr lang="en-US" dirty="0"/>
              <a:t>Relating the inner radiuses of the affected turbines (</a:t>
            </a:r>
            <a:r>
              <a:rPr lang="en-US" dirty="0" err="1"/>
              <a:t>ri</a:t>
            </a:r>
            <a:r>
              <a:rPr lang="en-US" dirty="0"/>
              <a:t> and </a:t>
            </a:r>
            <a:r>
              <a:rPr lang="en-US" dirty="0" err="1"/>
              <a:t>rj</a:t>
            </a:r>
            <a:r>
              <a:rPr lang="en-US" dirty="0"/>
              <a:t>) to a.</a:t>
            </a:r>
          </a:p>
          <a:p>
            <a:endParaRPr lang="en-US" dirty="0"/>
          </a:p>
          <a:p>
            <a:r>
              <a:rPr lang="en-US" b="1" dirty="0"/>
              <a:t>CT</a:t>
            </a:r>
            <a:r>
              <a:rPr lang="en-US" dirty="0"/>
              <a:t> = thrust coefficient</a:t>
            </a:r>
          </a:p>
        </p:txBody>
      </p:sp>
      <p:pic>
        <p:nvPicPr>
          <p:cNvPr id="8" name="Picture 7">
            <a:extLst>
              <a:ext uri="{FF2B5EF4-FFF2-40B4-BE49-F238E27FC236}">
                <a16:creationId xmlns:a16="http://schemas.microsoft.com/office/drawing/2014/main" id="{8524D239-8C57-4600-849E-038DC929C80A}"/>
              </a:ext>
            </a:extLst>
          </p:cNvPr>
          <p:cNvPicPr>
            <a:picLocks noChangeAspect="1"/>
          </p:cNvPicPr>
          <p:nvPr/>
        </p:nvPicPr>
        <p:blipFill>
          <a:blip r:embed="rId4"/>
          <a:stretch>
            <a:fillRect/>
          </a:stretch>
        </p:blipFill>
        <p:spPr>
          <a:xfrm>
            <a:off x="5357760" y="3896225"/>
            <a:ext cx="3086660" cy="1420843"/>
          </a:xfrm>
          <a:prstGeom prst="rect">
            <a:avLst/>
          </a:prstGeom>
          <a:effectLst>
            <a:outerShdw blurRad="63500" sx="102000" sy="102000" algn="ctr" rotWithShape="0">
              <a:prstClr val="black">
                <a:alpha val="40000"/>
              </a:prstClr>
            </a:outerShdw>
          </a:effectLst>
        </p:spPr>
      </p:pic>
      <p:sp>
        <p:nvSpPr>
          <p:cNvPr id="9" name="TextBox 8">
            <a:extLst>
              <a:ext uri="{FF2B5EF4-FFF2-40B4-BE49-F238E27FC236}">
                <a16:creationId xmlns:a16="http://schemas.microsoft.com/office/drawing/2014/main" id="{3FD274B4-FD8B-4290-872C-2A98EDC2EEC5}"/>
              </a:ext>
            </a:extLst>
          </p:cNvPr>
          <p:cNvSpPr txBox="1"/>
          <p:nvPr/>
        </p:nvSpPr>
        <p:spPr>
          <a:xfrm>
            <a:off x="5304330" y="5422900"/>
            <a:ext cx="3467436" cy="1200329"/>
          </a:xfrm>
          <a:prstGeom prst="rect">
            <a:avLst/>
          </a:prstGeom>
          <a:noFill/>
        </p:spPr>
        <p:txBody>
          <a:bodyPr wrap="square" rtlCol="0">
            <a:spAutoFit/>
          </a:bodyPr>
          <a:lstStyle/>
          <a:p>
            <a:r>
              <a:rPr lang="en-US" dirty="0"/>
              <a:t>Relating final wind speed </a:t>
            </a:r>
            <a:r>
              <a:rPr lang="en-US" dirty="0" err="1"/>
              <a:t>i</a:t>
            </a:r>
            <a:r>
              <a:rPr lang="en-US" dirty="0"/>
              <a:t> to the initial wind speed 0, given a set of other windspeeds </a:t>
            </a:r>
            <a:r>
              <a:rPr lang="en-US" dirty="0" err="1"/>
              <a:t>ij</a:t>
            </a:r>
            <a:r>
              <a:rPr lang="en-US" dirty="0"/>
              <a:t> for j = 1 to N, minus </a:t>
            </a:r>
            <a:r>
              <a:rPr lang="en-US" dirty="0" err="1"/>
              <a:t>i</a:t>
            </a:r>
            <a:r>
              <a:rPr lang="en-US" dirty="0"/>
              <a:t>.</a:t>
            </a:r>
          </a:p>
        </p:txBody>
      </p:sp>
      <p:sp>
        <p:nvSpPr>
          <p:cNvPr id="10" name="TextBox 9">
            <a:extLst>
              <a:ext uri="{FF2B5EF4-FFF2-40B4-BE49-F238E27FC236}">
                <a16:creationId xmlns:a16="http://schemas.microsoft.com/office/drawing/2014/main" id="{D3BBDEA3-F362-47B2-A09C-F4CDB5FF0481}"/>
              </a:ext>
            </a:extLst>
          </p:cNvPr>
          <p:cNvSpPr txBox="1"/>
          <p:nvPr/>
        </p:nvSpPr>
        <p:spPr>
          <a:xfrm>
            <a:off x="5357759" y="1405389"/>
            <a:ext cx="3653117" cy="369332"/>
          </a:xfrm>
          <a:prstGeom prst="rect">
            <a:avLst/>
          </a:prstGeom>
          <a:noFill/>
        </p:spPr>
        <p:txBody>
          <a:bodyPr wrap="square" rtlCol="0">
            <a:spAutoFit/>
          </a:bodyPr>
          <a:lstStyle/>
          <a:p>
            <a:r>
              <a:rPr lang="en-US" b="1" dirty="0"/>
              <a:t>Betz’ Relation</a:t>
            </a:r>
          </a:p>
        </p:txBody>
      </p:sp>
    </p:spTree>
    <p:extLst>
      <p:ext uri="{BB962C8B-B14F-4D97-AF65-F5344CB8AC3E}">
        <p14:creationId xmlns:p14="http://schemas.microsoft.com/office/powerpoint/2010/main" val="146522796"/>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F53EBB-9892-444E-9FFD-799A35CC02ED}"/>
              </a:ext>
            </a:extLst>
          </p:cNvPr>
          <p:cNvSpPr>
            <a:spLocks noGrp="1"/>
          </p:cNvSpPr>
          <p:nvPr>
            <p:ph type="title"/>
          </p:nvPr>
        </p:nvSpPr>
        <p:spPr>
          <a:xfrm>
            <a:off x="677334" y="609600"/>
            <a:ext cx="8596668" cy="1320800"/>
          </a:xfrm>
        </p:spPr>
        <p:txBody>
          <a:bodyPr anchor="t">
            <a:normAutofit/>
          </a:bodyPr>
          <a:lstStyle/>
          <a:p>
            <a:r>
              <a:rPr lang="en-US" dirty="0"/>
              <a:t>Possible Solution: Genetic Algorithm 2</a:t>
            </a:r>
          </a:p>
        </p:txBody>
      </p:sp>
      <p:sp>
        <p:nvSpPr>
          <p:cNvPr id="3" name="Content Placeholder 2">
            <a:extLst>
              <a:ext uri="{FF2B5EF4-FFF2-40B4-BE49-F238E27FC236}">
                <a16:creationId xmlns:a16="http://schemas.microsoft.com/office/drawing/2014/main" id="{EFFA737E-6387-4732-9A4E-5B5E54B48030}"/>
              </a:ext>
            </a:extLst>
          </p:cNvPr>
          <p:cNvSpPr>
            <a:spLocks noGrp="1"/>
          </p:cNvSpPr>
          <p:nvPr>
            <p:ph idx="1"/>
          </p:nvPr>
        </p:nvSpPr>
        <p:spPr>
          <a:xfrm>
            <a:off x="677334" y="2160589"/>
            <a:ext cx="4853572" cy="4252349"/>
          </a:xfrm>
        </p:spPr>
        <p:txBody>
          <a:bodyPr>
            <a:normAutofit/>
          </a:bodyPr>
          <a:lstStyle/>
          <a:p>
            <a:r>
              <a:rPr lang="en-US" dirty="0"/>
              <a:t>Finally, to get the efficiency of a particular wind farm configuration, we need the power generated from the wind turbine, given the wind speed calculations.</a:t>
            </a:r>
          </a:p>
          <a:p>
            <a:r>
              <a:rPr lang="el-GR" b="1" dirty="0"/>
              <a:t>η</a:t>
            </a:r>
            <a:r>
              <a:rPr lang="el-GR" dirty="0"/>
              <a:t> </a:t>
            </a:r>
            <a:r>
              <a:rPr lang="en-US" dirty="0"/>
              <a:t>is efficiency of the wind turbine (which is </a:t>
            </a:r>
            <a:r>
              <a:rPr lang="en-US" i="1" dirty="0"/>
              <a:t>highly</a:t>
            </a:r>
            <a:r>
              <a:rPr lang="en-US" dirty="0"/>
              <a:t> dependent on real world implementations</a:t>
            </a:r>
          </a:p>
          <a:p>
            <a:r>
              <a:rPr lang="el-GR" b="1" dirty="0"/>
              <a:t>ρ</a:t>
            </a:r>
            <a:r>
              <a:rPr lang="en-US" dirty="0"/>
              <a:t> is the air’s density</a:t>
            </a:r>
          </a:p>
          <a:p>
            <a:r>
              <a:rPr lang="en-US" b="1" dirty="0"/>
              <a:t>A</a:t>
            </a:r>
            <a:r>
              <a:rPr lang="en-US" dirty="0"/>
              <a:t> is the area of the wind turbine’s rotor</a:t>
            </a:r>
          </a:p>
          <a:p>
            <a:r>
              <a:rPr lang="en-US" b="1" dirty="0"/>
              <a:t>u</a:t>
            </a:r>
            <a:r>
              <a:rPr lang="en-US" dirty="0"/>
              <a:t> is the wind speed as it hits the turbine.</a:t>
            </a:r>
          </a:p>
          <a:p>
            <a:endParaRPr lang="en-US" dirty="0"/>
          </a:p>
        </p:txBody>
      </p:sp>
      <p:pic>
        <p:nvPicPr>
          <p:cNvPr id="4" name="Picture 3">
            <a:extLst>
              <a:ext uri="{FF2B5EF4-FFF2-40B4-BE49-F238E27FC236}">
                <a16:creationId xmlns:a16="http://schemas.microsoft.com/office/drawing/2014/main" id="{4A591DF7-79E6-43E8-8CA3-AD2A716FEE51}"/>
              </a:ext>
            </a:extLst>
          </p:cNvPr>
          <p:cNvPicPr>
            <a:picLocks noChangeAspect="1"/>
          </p:cNvPicPr>
          <p:nvPr/>
        </p:nvPicPr>
        <p:blipFill>
          <a:blip r:embed="rId2"/>
          <a:stretch>
            <a:fillRect/>
          </a:stretch>
        </p:blipFill>
        <p:spPr>
          <a:xfrm>
            <a:off x="5606177" y="2160589"/>
            <a:ext cx="4204989" cy="1998115"/>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933504711"/>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F53EBB-9892-444E-9FFD-799A35CC02ED}"/>
              </a:ext>
            </a:extLst>
          </p:cNvPr>
          <p:cNvSpPr>
            <a:spLocks noGrp="1"/>
          </p:cNvSpPr>
          <p:nvPr>
            <p:ph type="title"/>
          </p:nvPr>
        </p:nvSpPr>
        <p:spPr>
          <a:xfrm>
            <a:off x="677334" y="609600"/>
            <a:ext cx="8596668" cy="1320800"/>
          </a:xfrm>
        </p:spPr>
        <p:txBody>
          <a:bodyPr anchor="t">
            <a:normAutofit/>
          </a:bodyPr>
          <a:lstStyle/>
          <a:p>
            <a:r>
              <a:rPr lang="en-US" dirty="0"/>
              <a:t>Possible Solution: Genetic Algorithm 2</a:t>
            </a:r>
          </a:p>
        </p:txBody>
      </p:sp>
      <p:sp>
        <p:nvSpPr>
          <p:cNvPr id="3" name="Content Placeholder 2">
            <a:extLst>
              <a:ext uri="{FF2B5EF4-FFF2-40B4-BE49-F238E27FC236}">
                <a16:creationId xmlns:a16="http://schemas.microsoft.com/office/drawing/2014/main" id="{EFFA737E-6387-4732-9A4E-5B5E54B48030}"/>
              </a:ext>
            </a:extLst>
          </p:cNvPr>
          <p:cNvSpPr>
            <a:spLocks noGrp="1"/>
          </p:cNvSpPr>
          <p:nvPr>
            <p:ph idx="1"/>
          </p:nvPr>
        </p:nvSpPr>
        <p:spPr>
          <a:xfrm>
            <a:off x="677334" y="2160589"/>
            <a:ext cx="4853572" cy="2097645"/>
          </a:xfrm>
        </p:spPr>
        <p:txBody>
          <a:bodyPr>
            <a:normAutofit/>
          </a:bodyPr>
          <a:lstStyle/>
          <a:p>
            <a:r>
              <a:rPr lang="en-US" dirty="0"/>
              <a:t>To get our “fitness value”, we will divide the cost of creating that wind farm with a simple a equation where N is the number of wind turbines, and the “Objective” will be to minimize the cost to power generated ratio.</a:t>
            </a:r>
          </a:p>
        </p:txBody>
      </p:sp>
      <p:pic>
        <p:nvPicPr>
          <p:cNvPr id="5" name="Picture 4">
            <a:extLst>
              <a:ext uri="{FF2B5EF4-FFF2-40B4-BE49-F238E27FC236}">
                <a16:creationId xmlns:a16="http://schemas.microsoft.com/office/drawing/2014/main" id="{A4F36A44-0C79-4D4F-B630-4C13FE8D2A99}"/>
              </a:ext>
            </a:extLst>
          </p:cNvPr>
          <p:cNvPicPr>
            <a:picLocks noChangeAspect="1"/>
          </p:cNvPicPr>
          <p:nvPr/>
        </p:nvPicPr>
        <p:blipFill>
          <a:blip r:embed="rId2"/>
          <a:stretch>
            <a:fillRect/>
          </a:stretch>
        </p:blipFill>
        <p:spPr>
          <a:xfrm>
            <a:off x="5628589" y="1270000"/>
            <a:ext cx="4204989" cy="1998115"/>
          </a:xfrm>
          <a:prstGeom prst="rect">
            <a:avLst/>
          </a:prstGeom>
          <a:effectLst>
            <a:outerShdw blurRad="63500" sx="102000" sy="102000" algn="ctr" rotWithShape="0">
              <a:prstClr val="black">
                <a:alpha val="40000"/>
              </a:prstClr>
            </a:outerShdw>
          </a:effectLst>
        </p:spPr>
      </p:pic>
      <p:pic>
        <p:nvPicPr>
          <p:cNvPr id="7" name="Picture 6">
            <a:extLst>
              <a:ext uri="{FF2B5EF4-FFF2-40B4-BE49-F238E27FC236}">
                <a16:creationId xmlns:a16="http://schemas.microsoft.com/office/drawing/2014/main" id="{1DEF5BF0-9774-46BC-89AC-E7658DC8B317}"/>
              </a:ext>
            </a:extLst>
          </p:cNvPr>
          <p:cNvPicPr>
            <a:picLocks noChangeAspect="1"/>
          </p:cNvPicPr>
          <p:nvPr/>
        </p:nvPicPr>
        <p:blipFill>
          <a:blip r:embed="rId3"/>
          <a:stretch>
            <a:fillRect/>
          </a:stretch>
        </p:blipFill>
        <p:spPr>
          <a:xfrm>
            <a:off x="5164607" y="3535923"/>
            <a:ext cx="3914775" cy="952500"/>
          </a:xfrm>
          <a:prstGeom prst="rect">
            <a:avLst/>
          </a:prstGeom>
          <a:effectLst>
            <a:outerShdw blurRad="63500" sx="102000" sy="102000" algn="ctr" rotWithShape="0">
              <a:prstClr val="black">
                <a:alpha val="40000"/>
              </a:prstClr>
            </a:outerShdw>
          </a:effectLst>
        </p:spPr>
      </p:pic>
      <p:pic>
        <p:nvPicPr>
          <p:cNvPr id="8" name="Picture 7">
            <a:extLst>
              <a:ext uri="{FF2B5EF4-FFF2-40B4-BE49-F238E27FC236}">
                <a16:creationId xmlns:a16="http://schemas.microsoft.com/office/drawing/2014/main" id="{95161E16-9BBC-4699-BCEC-44A0CD56FF77}"/>
              </a:ext>
            </a:extLst>
          </p:cNvPr>
          <p:cNvPicPr>
            <a:picLocks noChangeAspect="1"/>
          </p:cNvPicPr>
          <p:nvPr/>
        </p:nvPicPr>
        <p:blipFill>
          <a:blip r:embed="rId4"/>
          <a:stretch>
            <a:fillRect/>
          </a:stretch>
        </p:blipFill>
        <p:spPr>
          <a:xfrm>
            <a:off x="3972186" y="4836192"/>
            <a:ext cx="2809875" cy="1371600"/>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869004337"/>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F4444CE-BC8D-4D61-B303-4C05614E6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2423CA5-E2E1-4789-B759-9906C1C940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4660126"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3" name="Isosceles Triangle 12">
            <a:extLst>
              <a:ext uri="{FF2B5EF4-FFF2-40B4-BE49-F238E27FC236}">
                <a16:creationId xmlns:a16="http://schemas.microsoft.com/office/drawing/2014/main" id="{73772B81-181F-48B7-8826-4D9686D15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660127" y="-3"/>
            <a:ext cx="1056745" cy="6858001"/>
          </a:xfrm>
          <a:prstGeom prst="triangle">
            <a:avLst>
              <a:gd name="adj" fmla="val 10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2" name="Title 1">
            <a:extLst>
              <a:ext uri="{FF2B5EF4-FFF2-40B4-BE49-F238E27FC236}">
                <a16:creationId xmlns:a16="http://schemas.microsoft.com/office/drawing/2014/main" id="{F107694D-75A7-412E-A480-3CE222B14020}"/>
              </a:ext>
            </a:extLst>
          </p:cNvPr>
          <p:cNvSpPr>
            <a:spLocks noGrp="1"/>
          </p:cNvSpPr>
          <p:nvPr>
            <p:ph type="title"/>
          </p:nvPr>
        </p:nvSpPr>
        <p:spPr>
          <a:xfrm>
            <a:off x="673754" y="643467"/>
            <a:ext cx="4203045" cy="1375608"/>
          </a:xfrm>
        </p:spPr>
        <p:txBody>
          <a:bodyPr anchor="ctr">
            <a:normAutofit/>
          </a:bodyPr>
          <a:lstStyle/>
          <a:p>
            <a:r>
              <a:rPr lang="en-US" sz="3300">
                <a:solidFill>
                  <a:schemeClr val="bg1"/>
                </a:solidFill>
              </a:rPr>
              <a:t>Possible Solution Genetic Algorithm 2</a:t>
            </a:r>
          </a:p>
        </p:txBody>
      </p:sp>
      <p:sp>
        <p:nvSpPr>
          <p:cNvPr id="3" name="Content Placeholder 2">
            <a:extLst>
              <a:ext uri="{FF2B5EF4-FFF2-40B4-BE49-F238E27FC236}">
                <a16:creationId xmlns:a16="http://schemas.microsoft.com/office/drawing/2014/main" id="{645F612E-3B2C-4D41-9537-3D82BDB81C28}"/>
              </a:ext>
            </a:extLst>
          </p:cNvPr>
          <p:cNvSpPr>
            <a:spLocks noGrp="1"/>
          </p:cNvSpPr>
          <p:nvPr>
            <p:ph idx="1"/>
          </p:nvPr>
        </p:nvSpPr>
        <p:spPr>
          <a:xfrm>
            <a:off x="673754" y="2160589"/>
            <a:ext cx="4244242" cy="4114783"/>
          </a:xfrm>
        </p:spPr>
        <p:txBody>
          <a:bodyPr>
            <a:normAutofit/>
          </a:bodyPr>
          <a:lstStyle/>
          <a:p>
            <a:r>
              <a:rPr lang="en-US" sz="1600" dirty="0">
                <a:solidFill>
                  <a:schemeClr val="bg1"/>
                </a:solidFill>
              </a:rPr>
              <a:t>Two case studies were simulated: A wind farm with 26 turbines (N=26), and a wind farm with 30 turbines (N=30). They each are tested in an area of 2000m x 2000m.</a:t>
            </a:r>
          </a:p>
          <a:p>
            <a:r>
              <a:rPr lang="en-US" sz="1600" dirty="0">
                <a:solidFill>
                  <a:schemeClr val="bg1"/>
                </a:solidFill>
              </a:rPr>
              <a:t>Each triangle represents one turbine.</a:t>
            </a:r>
          </a:p>
          <a:p>
            <a:r>
              <a:rPr lang="en-US" sz="1600" dirty="0">
                <a:solidFill>
                  <a:schemeClr val="bg1"/>
                </a:solidFill>
              </a:rPr>
              <a:t>Their resulting data was compared with other proposed algorithms for placing wind turbines, </a:t>
            </a:r>
          </a:p>
          <a:p>
            <a:pPr lvl="1"/>
            <a:r>
              <a:rPr lang="en-US" dirty="0">
                <a:solidFill>
                  <a:schemeClr val="bg1"/>
                </a:solidFill>
              </a:rPr>
              <a:t>In both cases, this algorithm yields impressive results</a:t>
            </a:r>
          </a:p>
        </p:txBody>
      </p:sp>
      <p:pic>
        <p:nvPicPr>
          <p:cNvPr id="4" name="Picture 3">
            <a:extLst>
              <a:ext uri="{FF2B5EF4-FFF2-40B4-BE49-F238E27FC236}">
                <a16:creationId xmlns:a16="http://schemas.microsoft.com/office/drawing/2014/main" id="{8B58952C-0578-4534-B2D6-356247E14ED3}"/>
              </a:ext>
            </a:extLst>
          </p:cNvPr>
          <p:cNvPicPr>
            <a:picLocks noChangeAspect="1"/>
          </p:cNvPicPr>
          <p:nvPr/>
        </p:nvPicPr>
        <p:blipFill>
          <a:blip r:embed="rId2"/>
          <a:stretch>
            <a:fillRect/>
          </a:stretch>
        </p:blipFill>
        <p:spPr>
          <a:xfrm>
            <a:off x="6074748" y="226639"/>
            <a:ext cx="5143500" cy="1800224"/>
          </a:xfrm>
          <a:prstGeom prst="rect">
            <a:avLst/>
          </a:prstGeom>
        </p:spPr>
      </p:pic>
      <p:sp>
        <p:nvSpPr>
          <p:cNvPr id="15" name="Isosceles Triangle 14">
            <a:extLst>
              <a:ext uri="{FF2B5EF4-FFF2-40B4-BE49-F238E27FC236}">
                <a16:creationId xmlns:a16="http://schemas.microsoft.com/office/drawing/2014/main" id="{B2205F6E-03C6-4E92-877C-E2482F659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55696"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pic>
        <p:nvPicPr>
          <p:cNvPr id="5" name="Picture 4">
            <a:extLst>
              <a:ext uri="{FF2B5EF4-FFF2-40B4-BE49-F238E27FC236}">
                <a16:creationId xmlns:a16="http://schemas.microsoft.com/office/drawing/2014/main" id="{D798095A-1E39-4A44-AD37-630A253C74F8}"/>
              </a:ext>
            </a:extLst>
          </p:cNvPr>
          <p:cNvPicPr>
            <a:picLocks noChangeAspect="1"/>
          </p:cNvPicPr>
          <p:nvPr/>
        </p:nvPicPr>
        <p:blipFill>
          <a:blip r:embed="rId3"/>
          <a:stretch>
            <a:fillRect/>
          </a:stretch>
        </p:blipFill>
        <p:spPr>
          <a:xfrm>
            <a:off x="8925996" y="2160590"/>
            <a:ext cx="2902003" cy="2452687"/>
          </a:xfrm>
          <a:prstGeom prst="rect">
            <a:avLst/>
          </a:prstGeom>
        </p:spPr>
      </p:pic>
      <p:pic>
        <p:nvPicPr>
          <p:cNvPr id="6" name="Picture 5">
            <a:extLst>
              <a:ext uri="{FF2B5EF4-FFF2-40B4-BE49-F238E27FC236}">
                <a16:creationId xmlns:a16="http://schemas.microsoft.com/office/drawing/2014/main" id="{90872E20-FAC5-42A9-AB0B-2B0B5749BE6B}"/>
              </a:ext>
            </a:extLst>
          </p:cNvPr>
          <p:cNvPicPr>
            <a:picLocks noChangeAspect="1"/>
          </p:cNvPicPr>
          <p:nvPr/>
        </p:nvPicPr>
        <p:blipFill>
          <a:blip r:embed="rId4"/>
          <a:stretch>
            <a:fillRect/>
          </a:stretch>
        </p:blipFill>
        <p:spPr>
          <a:xfrm>
            <a:off x="5788534" y="2160590"/>
            <a:ext cx="2879592" cy="2452687"/>
          </a:xfrm>
          <a:prstGeom prst="rect">
            <a:avLst/>
          </a:prstGeom>
        </p:spPr>
      </p:pic>
      <p:pic>
        <p:nvPicPr>
          <p:cNvPr id="7" name="Picture 6">
            <a:extLst>
              <a:ext uri="{FF2B5EF4-FFF2-40B4-BE49-F238E27FC236}">
                <a16:creationId xmlns:a16="http://schemas.microsoft.com/office/drawing/2014/main" id="{4B32EF87-66A5-4945-ADCE-073745FAA084}"/>
              </a:ext>
            </a:extLst>
          </p:cNvPr>
          <p:cNvPicPr>
            <a:picLocks noChangeAspect="1"/>
          </p:cNvPicPr>
          <p:nvPr/>
        </p:nvPicPr>
        <p:blipFill rotWithShape="1">
          <a:blip r:embed="rId5"/>
          <a:srcRect t="11795" r="173"/>
          <a:stretch/>
        </p:blipFill>
        <p:spPr>
          <a:xfrm>
            <a:off x="7201221" y="4747004"/>
            <a:ext cx="3010896" cy="1952737"/>
          </a:xfrm>
          <a:prstGeom prst="rect">
            <a:avLst/>
          </a:prstGeom>
        </p:spPr>
      </p:pic>
    </p:spTree>
    <p:extLst>
      <p:ext uri="{BB962C8B-B14F-4D97-AF65-F5344CB8AC3E}">
        <p14:creationId xmlns:p14="http://schemas.microsoft.com/office/powerpoint/2010/main" val="2170536513"/>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41" name="Group 9">
            <a:extLst>
              <a:ext uri="{FF2B5EF4-FFF2-40B4-BE49-F238E27FC236}">
                <a16:creationId xmlns:a16="http://schemas.microsoft.com/office/drawing/2014/main" id="{A5AFB369-4673-4727-A7CD-D86AFE0AE06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sp>
          <p:nvSpPr>
            <p:cNvPr id="11" name="Freeform 14">
              <a:extLst>
                <a:ext uri="{FF2B5EF4-FFF2-40B4-BE49-F238E27FC236}">
                  <a16:creationId xmlns:a16="http://schemas.microsoft.com/office/drawing/2014/main" id="{50709826-4D6B-4A97-8DB3-5DA1666262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2" name="Straight Connector 11">
              <a:extLst>
                <a:ext uri="{FF2B5EF4-FFF2-40B4-BE49-F238E27FC236}">
                  <a16:creationId xmlns:a16="http://schemas.microsoft.com/office/drawing/2014/main" id="{47263F58-6EE6-45B3-9BF2-C0BD5D30A55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5197CE03-EB81-4718-BEA1-C2D488961E5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14" name="Rectangle 23">
              <a:extLst>
                <a:ext uri="{FF2B5EF4-FFF2-40B4-BE49-F238E27FC236}">
                  <a16:creationId xmlns:a16="http://schemas.microsoft.com/office/drawing/2014/main" id="{A3451629-72D6-4E33-A99A-40FAF7445D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5">
              <a:extLst>
                <a:ext uri="{FF2B5EF4-FFF2-40B4-BE49-F238E27FC236}">
                  <a16:creationId xmlns:a16="http://schemas.microsoft.com/office/drawing/2014/main" id="{E04F0FD4-BCD5-4435-A6B5-A2E69303B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Isosceles Triangle 15">
              <a:extLst>
                <a:ext uri="{FF2B5EF4-FFF2-40B4-BE49-F238E27FC236}">
                  <a16:creationId xmlns:a16="http://schemas.microsoft.com/office/drawing/2014/main" id="{DE110F09-1C81-4E73-B5E9-D857CD879F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7">
              <a:extLst>
                <a:ext uri="{FF2B5EF4-FFF2-40B4-BE49-F238E27FC236}">
                  <a16:creationId xmlns:a16="http://schemas.microsoft.com/office/drawing/2014/main" id="{273A9C01-06BD-4E8E-8BBF-2E2A9ECF49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8">
              <a:extLst>
                <a:ext uri="{FF2B5EF4-FFF2-40B4-BE49-F238E27FC236}">
                  <a16:creationId xmlns:a16="http://schemas.microsoft.com/office/drawing/2014/main" id="{B206C9B2-27BE-4B6F-A4D0-485FBBEB58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29">
              <a:extLst>
                <a:ext uri="{FF2B5EF4-FFF2-40B4-BE49-F238E27FC236}">
                  <a16:creationId xmlns:a16="http://schemas.microsoft.com/office/drawing/2014/main" id="{2E7D673E-0C5C-4F2B-B46E-3E9286B9E8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F0F78B34-9B26-4CA9-B8F0-B9638730F9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pic>
        <p:nvPicPr>
          <p:cNvPr id="5" name="Picture 4" descr="A sunset over a body of water&#10;&#10;Description automatically generated">
            <a:extLst>
              <a:ext uri="{FF2B5EF4-FFF2-40B4-BE49-F238E27FC236}">
                <a16:creationId xmlns:a16="http://schemas.microsoft.com/office/drawing/2014/main" id="{7F6DA46F-2816-4932-93BD-BDA3325D4594}"/>
              </a:ext>
            </a:extLst>
          </p:cNvPr>
          <p:cNvPicPr>
            <a:picLocks noChangeAspect="1"/>
          </p:cNvPicPr>
          <p:nvPr/>
        </p:nvPicPr>
        <p:blipFill rotWithShape="1">
          <a:blip r:embed="rId2"/>
          <a:srcRect l="9091" t="18182"/>
          <a:stretch/>
        </p:blipFill>
        <p:spPr>
          <a:xfrm>
            <a:off x="1" y="10"/>
            <a:ext cx="12191999" cy="6857990"/>
          </a:xfrm>
          <a:prstGeom prst="rect">
            <a:avLst/>
          </a:prstGeom>
        </p:spPr>
      </p:pic>
      <p:sp>
        <p:nvSpPr>
          <p:cNvPr id="43" name="Isosceles Triangle 21">
            <a:extLst>
              <a:ext uri="{FF2B5EF4-FFF2-40B4-BE49-F238E27FC236}">
                <a16:creationId xmlns:a16="http://schemas.microsoft.com/office/drawing/2014/main" id="{948AE52C-AD58-4D7E-BBEC-741EA69A90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4" name="Parallelogram 23">
            <a:extLst>
              <a:ext uri="{FF2B5EF4-FFF2-40B4-BE49-F238E27FC236}">
                <a16:creationId xmlns:a16="http://schemas.microsoft.com/office/drawing/2014/main" id="{EB3158C7-B011-4D27-BC9D-27EA5BE02D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84541" y="0"/>
            <a:ext cx="7315200" cy="6858000"/>
          </a:xfrm>
          <a:prstGeom prst="parallelogram">
            <a:avLst>
              <a:gd name="adj" fmla="val 14937"/>
            </a:avLst>
          </a:prstGeom>
          <a:solidFill>
            <a:schemeClr val="tx1">
              <a:alpha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5" name="Straight Connector 25">
            <a:extLst>
              <a:ext uri="{FF2B5EF4-FFF2-40B4-BE49-F238E27FC236}">
                <a16:creationId xmlns:a16="http://schemas.microsoft.com/office/drawing/2014/main" id="{7295AA18-FA8B-4B5D-9477-7F5F51288FE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46" name="Straight Connector 27">
            <a:extLst>
              <a:ext uri="{FF2B5EF4-FFF2-40B4-BE49-F238E27FC236}">
                <a16:creationId xmlns:a16="http://schemas.microsoft.com/office/drawing/2014/main" id="{5E377175-C211-4D7B-89F7-92406DBD734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47" name="Rectangle 23">
            <a:extLst>
              <a:ext uri="{FF2B5EF4-FFF2-40B4-BE49-F238E27FC236}">
                <a16:creationId xmlns:a16="http://schemas.microsoft.com/office/drawing/2014/main" id="{40EA1C2A-B332-4211-8479-EA99BC303E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8" name="Rectangle 25">
            <a:extLst>
              <a:ext uri="{FF2B5EF4-FFF2-40B4-BE49-F238E27FC236}">
                <a16:creationId xmlns:a16="http://schemas.microsoft.com/office/drawing/2014/main" id="{24A97CC0-C913-4A9C-B6E8-755C7D15EA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9" name="Isosceles Triangle 33">
            <a:extLst>
              <a:ext uri="{FF2B5EF4-FFF2-40B4-BE49-F238E27FC236}">
                <a16:creationId xmlns:a16="http://schemas.microsoft.com/office/drawing/2014/main" id="{9DFA36DF-98BD-46D3-A75B-97154DB482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43E8C5F3-D415-49C6-90C0-18A9A53C8BBA}"/>
              </a:ext>
            </a:extLst>
          </p:cNvPr>
          <p:cNvSpPr>
            <a:spLocks noGrp="1"/>
          </p:cNvSpPr>
          <p:nvPr>
            <p:ph type="title"/>
          </p:nvPr>
        </p:nvSpPr>
        <p:spPr>
          <a:xfrm>
            <a:off x="5243841" y="2781760"/>
            <a:ext cx="4569803" cy="2369131"/>
          </a:xfrm>
        </p:spPr>
        <p:txBody>
          <a:bodyPr vert="horz" lIns="91440" tIns="45720" rIns="91440" bIns="45720" rtlCol="0" anchor="b">
            <a:noAutofit/>
          </a:bodyPr>
          <a:lstStyle/>
          <a:p>
            <a:pPr>
              <a:lnSpc>
                <a:spcPct val="90000"/>
              </a:lnSpc>
            </a:pPr>
            <a:r>
              <a:rPr lang="en-US" sz="2800" b="1" u="sng" dirty="0"/>
              <a:t>Table of Contents:</a:t>
            </a:r>
            <a:br>
              <a:rPr lang="en-US" sz="2800" b="1" dirty="0"/>
            </a:br>
            <a:r>
              <a:rPr lang="en-US" sz="2200" dirty="0"/>
              <a:t>1. Problem</a:t>
            </a:r>
            <a:br>
              <a:rPr lang="en-US" sz="2200" dirty="0"/>
            </a:br>
            <a:r>
              <a:rPr lang="en-US" sz="2200" dirty="0"/>
              <a:t>2. Rationale/Background</a:t>
            </a:r>
            <a:br>
              <a:rPr lang="en-US" sz="2200" dirty="0"/>
            </a:br>
            <a:r>
              <a:rPr lang="en-US" sz="2200" dirty="0"/>
              <a:t>3. Possible Solutions</a:t>
            </a:r>
            <a:br>
              <a:rPr lang="en-US" sz="2200" dirty="0"/>
            </a:br>
            <a:r>
              <a:rPr lang="en-US" sz="2200" dirty="0"/>
              <a:t>4. My Solution/Simulation</a:t>
            </a:r>
            <a:br>
              <a:rPr lang="en-US" sz="2200" dirty="0"/>
            </a:br>
            <a:r>
              <a:rPr lang="en-US" sz="2200" dirty="0"/>
              <a:t>5. Closing Statement</a:t>
            </a:r>
            <a:br>
              <a:rPr lang="en-US" sz="2200" dirty="0"/>
            </a:br>
            <a:r>
              <a:rPr lang="en-US" sz="2200" dirty="0"/>
              <a:t>6. Works Cited</a:t>
            </a:r>
            <a:br>
              <a:rPr lang="en-US" sz="2800" dirty="0"/>
            </a:br>
            <a:br>
              <a:rPr lang="en-US" sz="2800" dirty="0"/>
            </a:br>
            <a:endParaRPr lang="en-US" sz="2800" dirty="0"/>
          </a:p>
        </p:txBody>
      </p:sp>
      <p:sp>
        <p:nvSpPr>
          <p:cNvPr id="50" name="Rectangle 27">
            <a:extLst>
              <a:ext uri="{FF2B5EF4-FFF2-40B4-BE49-F238E27FC236}">
                <a16:creationId xmlns:a16="http://schemas.microsoft.com/office/drawing/2014/main" id="{D1D22F90-51DE-40F7-96EE-8E9894DF0E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51" name="Rectangle 28">
            <a:extLst>
              <a:ext uri="{FF2B5EF4-FFF2-40B4-BE49-F238E27FC236}">
                <a16:creationId xmlns:a16="http://schemas.microsoft.com/office/drawing/2014/main" id="{F45D120E-4F36-4767-98FA-949993B8E1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0" name="Rectangle 29">
            <a:extLst>
              <a:ext uri="{FF2B5EF4-FFF2-40B4-BE49-F238E27FC236}">
                <a16:creationId xmlns:a16="http://schemas.microsoft.com/office/drawing/2014/main" id="{B541A2F0-1EDC-4D03-94AC-35BC742CEA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2" name="Isosceles Triangle 41">
            <a:extLst>
              <a:ext uri="{FF2B5EF4-FFF2-40B4-BE49-F238E27FC236}">
                <a16:creationId xmlns:a16="http://schemas.microsoft.com/office/drawing/2014/main" id="{08CE2AE4-51CC-4060-8818-423BB07BF3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4205327283"/>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BACF0F-DA0F-46E1-82CE-B2680CC29178}"/>
              </a:ext>
            </a:extLst>
          </p:cNvPr>
          <p:cNvSpPr>
            <a:spLocks noGrp="1"/>
          </p:cNvSpPr>
          <p:nvPr>
            <p:ph type="title"/>
          </p:nvPr>
        </p:nvSpPr>
        <p:spPr>
          <a:xfrm>
            <a:off x="677334" y="609600"/>
            <a:ext cx="8596668" cy="697264"/>
          </a:xfrm>
        </p:spPr>
        <p:txBody>
          <a:bodyPr/>
          <a:lstStyle/>
          <a:p>
            <a:r>
              <a:rPr lang="en-US" dirty="0"/>
              <a:t>Evaluation of Solutions</a:t>
            </a:r>
          </a:p>
        </p:txBody>
      </p:sp>
      <p:sp>
        <p:nvSpPr>
          <p:cNvPr id="3" name="Content Placeholder 2">
            <a:extLst>
              <a:ext uri="{FF2B5EF4-FFF2-40B4-BE49-F238E27FC236}">
                <a16:creationId xmlns:a16="http://schemas.microsoft.com/office/drawing/2014/main" id="{AAABF3DB-DF67-4512-867C-C5013E6CA9DB}"/>
              </a:ext>
            </a:extLst>
          </p:cNvPr>
          <p:cNvSpPr>
            <a:spLocks noGrp="1"/>
          </p:cNvSpPr>
          <p:nvPr>
            <p:ph idx="1"/>
          </p:nvPr>
        </p:nvSpPr>
        <p:spPr>
          <a:xfrm>
            <a:off x="677334" y="1452521"/>
            <a:ext cx="8596668" cy="4588842"/>
          </a:xfrm>
        </p:spPr>
        <p:txBody>
          <a:bodyPr/>
          <a:lstStyle/>
          <a:p>
            <a:r>
              <a:rPr lang="en-US" dirty="0"/>
              <a:t>Both solutions have several pros and several cons, focusing on different things to achieve the same result, and come up with entirely different simulation outcomes.</a:t>
            </a:r>
          </a:p>
          <a:p>
            <a:r>
              <a:rPr lang="en-US" dirty="0"/>
              <a:t>In order to compare them fairly, their strengths and weaknesses should be evaluated separately first.</a:t>
            </a:r>
          </a:p>
        </p:txBody>
      </p:sp>
      <p:pic>
        <p:nvPicPr>
          <p:cNvPr id="5" name="Picture 4" descr="A close up of a scale&#10;&#10;Description automatically generated">
            <a:extLst>
              <a:ext uri="{FF2B5EF4-FFF2-40B4-BE49-F238E27FC236}">
                <a16:creationId xmlns:a16="http://schemas.microsoft.com/office/drawing/2014/main" id="{B513F9DB-7ABB-4FF1-92B4-A3C1AACE8EE8}"/>
              </a:ext>
            </a:extLst>
          </p:cNvPr>
          <p:cNvPicPr>
            <a:picLocks noChangeAspect="1"/>
          </p:cNvPicPr>
          <p:nvPr/>
        </p:nvPicPr>
        <p:blipFill>
          <a:blip r:embed="rId2"/>
          <a:stretch>
            <a:fillRect/>
          </a:stretch>
        </p:blipFill>
        <p:spPr>
          <a:xfrm>
            <a:off x="3927918" y="3510523"/>
            <a:ext cx="2095500" cy="1800225"/>
          </a:xfrm>
          <a:prstGeom prst="rect">
            <a:avLst/>
          </a:prstGeom>
        </p:spPr>
      </p:pic>
    </p:spTree>
    <p:extLst>
      <p:ext uri="{BB962C8B-B14F-4D97-AF65-F5344CB8AC3E}">
        <p14:creationId xmlns:p14="http://schemas.microsoft.com/office/powerpoint/2010/main" val="2145935994"/>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6">
            <a:extLst>
              <a:ext uri="{FF2B5EF4-FFF2-40B4-BE49-F238E27FC236}">
                <a16:creationId xmlns:a16="http://schemas.microsoft.com/office/drawing/2014/main" id="{55E5A323-A514-4A00-81BF-77F57D98D760}"/>
              </a:ext>
            </a:extLst>
          </p:cNvPr>
          <p:cNvGraphicFramePr>
            <a:graphicFrameLocks noGrp="1"/>
          </p:cNvGraphicFramePr>
          <p:nvPr>
            <p:extLst>
              <p:ext uri="{D42A27DB-BD31-4B8C-83A1-F6EECF244321}">
                <p14:modId xmlns:p14="http://schemas.microsoft.com/office/powerpoint/2010/main" val="4056928058"/>
              </p:ext>
            </p:extLst>
          </p:nvPr>
        </p:nvGraphicFramePr>
        <p:xfrm>
          <a:off x="911668" y="1468179"/>
          <a:ext cx="8128000" cy="183388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2503802926"/>
                    </a:ext>
                  </a:extLst>
                </a:gridCol>
                <a:gridCol w="4064000">
                  <a:extLst>
                    <a:ext uri="{9D8B030D-6E8A-4147-A177-3AD203B41FA5}">
                      <a16:colId xmlns:a16="http://schemas.microsoft.com/office/drawing/2014/main" val="2033130348"/>
                    </a:ext>
                  </a:extLst>
                </a:gridCol>
              </a:tblGrid>
              <a:tr h="370840">
                <a:tc>
                  <a:txBody>
                    <a:bodyPr/>
                    <a:lstStyle/>
                    <a:p>
                      <a:pPr algn="ctr"/>
                      <a:r>
                        <a:rPr lang="en-US" sz="1400" dirty="0"/>
                        <a:t>Pros</a:t>
                      </a:r>
                    </a:p>
                  </a:txBody>
                  <a:tcPr/>
                </a:tc>
                <a:tc>
                  <a:txBody>
                    <a:bodyPr/>
                    <a:lstStyle/>
                    <a:p>
                      <a:pPr algn="ctr"/>
                      <a:r>
                        <a:rPr lang="en-US" sz="1400" dirty="0"/>
                        <a:t>Cons</a:t>
                      </a:r>
                    </a:p>
                  </a:txBody>
                  <a:tcPr/>
                </a:tc>
                <a:extLst>
                  <a:ext uri="{0D108BD9-81ED-4DB2-BD59-A6C34878D82A}">
                    <a16:rowId xmlns:a16="http://schemas.microsoft.com/office/drawing/2014/main" val="1389065184"/>
                  </a:ext>
                </a:extLst>
              </a:tr>
              <a:tr h="370840">
                <a:tc>
                  <a:txBody>
                    <a:bodyPr/>
                    <a:lstStyle/>
                    <a:p>
                      <a:pPr algn="l"/>
                      <a:r>
                        <a:rPr lang="en-US" sz="1400" dirty="0"/>
                        <a:t>- Considers the cost of implementation at an extremely detailed level</a:t>
                      </a:r>
                    </a:p>
                  </a:txBody>
                  <a:tcPr/>
                </a:tc>
                <a:tc>
                  <a:txBody>
                    <a:bodyPr/>
                    <a:lstStyle/>
                    <a:p>
                      <a:pPr algn="l"/>
                      <a:r>
                        <a:rPr lang="en-US" sz="1400" dirty="0"/>
                        <a:t>- Is not terrain dependent since cost of placement is adaptable and does not fluctuate with terrain</a:t>
                      </a:r>
                    </a:p>
                  </a:txBody>
                  <a:tcPr/>
                </a:tc>
                <a:extLst>
                  <a:ext uri="{0D108BD9-81ED-4DB2-BD59-A6C34878D82A}">
                    <a16:rowId xmlns:a16="http://schemas.microsoft.com/office/drawing/2014/main" val="1678072368"/>
                  </a:ext>
                </a:extLst>
              </a:tr>
              <a:tr h="370840">
                <a:tc>
                  <a:txBody>
                    <a:bodyPr/>
                    <a:lstStyle/>
                    <a:p>
                      <a:pPr algn="l"/>
                      <a:r>
                        <a:rPr lang="en-US" sz="1400" dirty="0"/>
                        <a:t>- Hypothetical models/simulations are likely close to real life accuracy due to less chaotic variables</a:t>
                      </a:r>
                    </a:p>
                  </a:txBody>
                  <a:tcPr/>
                </a:tc>
                <a:tc>
                  <a:txBody>
                    <a:bodyPr/>
                    <a:lstStyle/>
                    <a:p>
                      <a:pPr algn="l"/>
                      <a:r>
                        <a:rPr lang="en-US" sz="1400" dirty="0"/>
                        <a:t>- Does not account for the efficiency of energy harvesting</a:t>
                      </a:r>
                    </a:p>
                  </a:txBody>
                  <a:tcPr/>
                </a:tc>
                <a:extLst>
                  <a:ext uri="{0D108BD9-81ED-4DB2-BD59-A6C34878D82A}">
                    <a16:rowId xmlns:a16="http://schemas.microsoft.com/office/drawing/2014/main" val="3613766059"/>
                  </a:ext>
                </a:extLst>
              </a:tr>
            </a:tbl>
          </a:graphicData>
        </a:graphic>
      </p:graphicFrame>
      <p:sp>
        <p:nvSpPr>
          <p:cNvPr id="8" name="TextBox 7">
            <a:extLst>
              <a:ext uri="{FF2B5EF4-FFF2-40B4-BE49-F238E27FC236}">
                <a16:creationId xmlns:a16="http://schemas.microsoft.com/office/drawing/2014/main" id="{BB9AE4AB-FE0C-4159-BFF7-15B358B4C637}"/>
              </a:ext>
            </a:extLst>
          </p:cNvPr>
          <p:cNvSpPr txBox="1"/>
          <p:nvPr/>
        </p:nvSpPr>
        <p:spPr>
          <a:xfrm>
            <a:off x="911668" y="1011504"/>
            <a:ext cx="1383712" cy="369332"/>
          </a:xfrm>
          <a:prstGeom prst="rect">
            <a:avLst/>
          </a:prstGeom>
          <a:noFill/>
        </p:spPr>
        <p:txBody>
          <a:bodyPr wrap="none" rtlCol="0">
            <a:spAutoFit/>
          </a:bodyPr>
          <a:lstStyle/>
          <a:p>
            <a:r>
              <a:rPr lang="en-US" dirty="0"/>
              <a:t>Algorithm 1</a:t>
            </a:r>
          </a:p>
        </p:txBody>
      </p:sp>
      <p:graphicFrame>
        <p:nvGraphicFramePr>
          <p:cNvPr id="9" name="Table 6">
            <a:extLst>
              <a:ext uri="{FF2B5EF4-FFF2-40B4-BE49-F238E27FC236}">
                <a16:creationId xmlns:a16="http://schemas.microsoft.com/office/drawing/2014/main" id="{A6119B48-FA58-4B37-B232-D0EC06937B81}"/>
              </a:ext>
            </a:extLst>
          </p:cNvPr>
          <p:cNvGraphicFramePr>
            <a:graphicFrameLocks noGrp="1"/>
          </p:cNvGraphicFramePr>
          <p:nvPr>
            <p:extLst>
              <p:ext uri="{D42A27DB-BD31-4B8C-83A1-F6EECF244321}">
                <p14:modId xmlns:p14="http://schemas.microsoft.com/office/powerpoint/2010/main" val="526658752"/>
              </p:ext>
            </p:extLst>
          </p:nvPr>
        </p:nvGraphicFramePr>
        <p:xfrm>
          <a:off x="911668" y="3934901"/>
          <a:ext cx="8128000" cy="162052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2503802926"/>
                    </a:ext>
                  </a:extLst>
                </a:gridCol>
                <a:gridCol w="4064000">
                  <a:extLst>
                    <a:ext uri="{9D8B030D-6E8A-4147-A177-3AD203B41FA5}">
                      <a16:colId xmlns:a16="http://schemas.microsoft.com/office/drawing/2014/main" val="2033130348"/>
                    </a:ext>
                  </a:extLst>
                </a:gridCol>
              </a:tblGrid>
              <a:tr h="370840">
                <a:tc>
                  <a:txBody>
                    <a:bodyPr/>
                    <a:lstStyle/>
                    <a:p>
                      <a:pPr algn="ctr"/>
                      <a:r>
                        <a:rPr lang="en-US" sz="1400" dirty="0"/>
                        <a:t>Pros</a:t>
                      </a:r>
                    </a:p>
                  </a:txBody>
                  <a:tcPr/>
                </a:tc>
                <a:tc>
                  <a:txBody>
                    <a:bodyPr/>
                    <a:lstStyle/>
                    <a:p>
                      <a:pPr algn="ctr"/>
                      <a:r>
                        <a:rPr lang="en-US" sz="1400" dirty="0"/>
                        <a:t>Cons</a:t>
                      </a:r>
                    </a:p>
                  </a:txBody>
                  <a:tcPr/>
                </a:tc>
                <a:extLst>
                  <a:ext uri="{0D108BD9-81ED-4DB2-BD59-A6C34878D82A}">
                    <a16:rowId xmlns:a16="http://schemas.microsoft.com/office/drawing/2014/main" val="1389065184"/>
                  </a:ext>
                </a:extLst>
              </a:tr>
              <a:tr h="370840">
                <a:tc>
                  <a:txBody>
                    <a:bodyPr/>
                    <a:lstStyle/>
                    <a:p>
                      <a:pPr algn="l"/>
                      <a:r>
                        <a:rPr lang="en-US" sz="1400" dirty="0"/>
                        <a:t>- Accurate formulas for calculating the effects of wind turbines on wind speed</a:t>
                      </a:r>
                    </a:p>
                  </a:txBody>
                  <a:tcPr/>
                </a:tc>
                <a:tc>
                  <a:txBody>
                    <a:bodyPr/>
                    <a:lstStyle/>
                    <a:p>
                      <a:pPr algn="l"/>
                      <a:r>
                        <a:rPr lang="en-US" sz="1400" dirty="0"/>
                        <a:t>- Simulation ran on the assumption that wind patterns were not chaotic</a:t>
                      </a:r>
                    </a:p>
                  </a:txBody>
                  <a:tcPr/>
                </a:tc>
                <a:extLst>
                  <a:ext uri="{0D108BD9-81ED-4DB2-BD59-A6C34878D82A}">
                    <a16:rowId xmlns:a16="http://schemas.microsoft.com/office/drawing/2014/main" val="1678072368"/>
                  </a:ext>
                </a:extLst>
              </a:tr>
              <a:tr h="370840">
                <a:tc>
                  <a:txBody>
                    <a:bodyPr/>
                    <a:lstStyle/>
                    <a:p>
                      <a:pPr algn="l"/>
                      <a:r>
                        <a:rPr lang="en-US" sz="1400" dirty="0"/>
                        <a:t>- The algorithm takes into account many, many aspects of wind conversion</a:t>
                      </a:r>
                    </a:p>
                  </a:txBody>
                  <a:tcPr/>
                </a:tc>
                <a:tc>
                  <a:txBody>
                    <a:bodyPr/>
                    <a:lstStyle/>
                    <a:p>
                      <a:pPr algn="l"/>
                      <a:r>
                        <a:rPr lang="en-US" sz="1400" dirty="0"/>
                        <a:t>- The cost breakdown simplified to the number of turbines, though more costs are involved than just that</a:t>
                      </a:r>
                    </a:p>
                  </a:txBody>
                  <a:tcPr/>
                </a:tc>
                <a:extLst>
                  <a:ext uri="{0D108BD9-81ED-4DB2-BD59-A6C34878D82A}">
                    <a16:rowId xmlns:a16="http://schemas.microsoft.com/office/drawing/2014/main" val="3613766059"/>
                  </a:ext>
                </a:extLst>
              </a:tr>
            </a:tbl>
          </a:graphicData>
        </a:graphic>
      </p:graphicFrame>
      <p:sp>
        <p:nvSpPr>
          <p:cNvPr id="10" name="TextBox 9">
            <a:extLst>
              <a:ext uri="{FF2B5EF4-FFF2-40B4-BE49-F238E27FC236}">
                <a16:creationId xmlns:a16="http://schemas.microsoft.com/office/drawing/2014/main" id="{D07956FC-C1A3-4B12-BAE5-FDB088700697}"/>
              </a:ext>
            </a:extLst>
          </p:cNvPr>
          <p:cNvSpPr txBox="1"/>
          <p:nvPr/>
        </p:nvSpPr>
        <p:spPr>
          <a:xfrm>
            <a:off x="911668" y="3478226"/>
            <a:ext cx="1383712" cy="369332"/>
          </a:xfrm>
          <a:prstGeom prst="rect">
            <a:avLst/>
          </a:prstGeom>
          <a:noFill/>
        </p:spPr>
        <p:txBody>
          <a:bodyPr wrap="none" rtlCol="0">
            <a:spAutoFit/>
          </a:bodyPr>
          <a:lstStyle/>
          <a:p>
            <a:r>
              <a:rPr lang="en-US" dirty="0"/>
              <a:t>Algorithm 2</a:t>
            </a:r>
          </a:p>
        </p:txBody>
      </p:sp>
    </p:spTree>
    <p:extLst>
      <p:ext uri="{BB962C8B-B14F-4D97-AF65-F5344CB8AC3E}">
        <p14:creationId xmlns:p14="http://schemas.microsoft.com/office/powerpoint/2010/main" val="3895818769"/>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925BEF-C929-4C4F-8C9C-651B57A26D78}"/>
              </a:ext>
            </a:extLst>
          </p:cNvPr>
          <p:cNvSpPr>
            <a:spLocks noGrp="1"/>
          </p:cNvSpPr>
          <p:nvPr>
            <p:ph type="title"/>
          </p:nvPr>
        </p:nvSpPr>
        <p:spPr>
          <a:xfrm>
            <a:off x="677334" y="609600"/>
            <a:ext cx="8596668" cy="672988"/>
          </a:xfrm>
        </p:spPr>
        <p:txBody>
          <a:bodyPr/>
          <a:lstStyle/>
          <a:p>
            <a:r>
              <a:rPr lang="en-US" dirty="0"/>
              <a:t>Which one wins?</a:t>
            </a:r>
          </a:p>
        </p:txBody>
      </p:sp>
      <p:sp>
        <p:nvSpPr>
          <p:cNvPr id="3" name="Content Placeholder 2">
            <a:extLst>
              <a:ext uri="{FF2B5EF4-FFF2-40B4-BE49-F238E27FC236}">
                <a16:creationId xmlns:a16="http://schemas.microsoft.com/office/drawing/2014/main" id="{CB3BEBB6-70CD-4597-8577-05BA49AE1E0A}"/>
              </a:ext>
            </a:extLst>
          </p:cNvPr>
          <p:cNvSpPr>
            <a:spLocks noGrp="1"/>
          </p:cNvSpPr>
          <p:nvPr>
            <p:ph idx="1"/>
          </p:nvPr>
        </p:nvSpPr>
        <p:spPr>
          <a:xfrm>
            <a:off x="677334" y="1630545"/>
            <a:ext cx="8596668" cy="4410817"/>
          </a:xfrm>
        </p:spPr>
        <p:txBody>
          <a:bodyPr>
            <a:normAutofit/>
          </a:bodyPr>
          <a:lstStyle/>
          <a:p>
            <a:r>
              <a:rPr lang="en-US" sz="1600" dirty="0"/>
              <a:t>In my opinion, I believe </a:t>
            </a:r>
            <a:r>
              <a:rPr lang="en-US" sz="1600" b="1" dirty="0"/>
              <a:t>Algorithm 2 wins </a:t>
            </a:r>
            <a:r>
              <a:rPr lang="en-US" sz="1600" dirty="0"/>
              <a:t>because:</a:t>
            </a:r>
          </a:p>
          <a:p>
            <a:pPr lvl="1"/>
            <a:r>
              <a:rPr lang="en-US" dirty="0"/>
              <a:t>It can factor in the cost formula given by Algorithm 1 very easily.</a:t>
            </a:r>
          </a:p>
          <a:p>
            <a:pPr lvl="1"/>
            <a:r>
              <a:rPr lang="en-US" dirty="0"/>
              <a:t>Maximizing the amount of wind energy harvested is more important than minimizing the initial cost of placing the wind turbines.</a:t>
            </a:r>
          </a:p>
          <a:p>
            <a:pPr lvl="2"/>
            <a:r>
              <a:rPr lang="en-US" sz="1600" dirty="0"/>
              <a:t>This is because wind turbines are extremely low-maintenance and can last for a very long time, so no matter what the initial cost is, the wind farm should eventually pay for itself.</a:t>
            </a:r>
          </a:p>
          <a:p>
            <a:r>
              <a:rPr lang="en-US" sz="1600" dirty="0"/>
              <a:t>The clustering of the wind farms in </a:t>
            </a:r>
            <a:r>
              <a:rPr lang="en-US" sz="1600" b="1" dirty="0"/>
              <a:t>Algorithm 1</a:t>
            </a:r>
            <a:r>
              <a:rPr lang="en-US" sz="1600" dirty="0"/>
              <a:t> are slightly </a:t>
            </a:r>
            <a:r>
              <a:rPr lang="en-US" sz="1600" b="1" dirty="0"/>
              <a:t>dubious</a:t>
            </a:r>
            <a:r>
              <a:rPr lang="en-US" sz="1600" dirty="0"/>
              <a:t> because they minimize the cost of placement but might have unintended consequences with actually gathering wind energy. Those metrics need to be recorded.</a:t>
            </a:r>
          </a:p>
        </p:txBody>
      </p:sp>
    </p:spTree>
    <p:extLst>
      <p:ext uri="{BB962C8B-B14F-4D97-AF65-F5344CB8AC3E}">
        <p14:creationId xmlns:p14="http://schemas.microsoft.com/office/powerpoint/2010/main" val="3280862718"/>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58594E-448A-45D3-AC58-98E2BA69AAC5}"/>
              </a:ext>
            </a:extLst>
          </p:cNvPr>
          <p:cNvSpPr>
            <a:spLocks noGrp="1"/>
          </p:cNvSpPr>
          <p:nvPr>
            <p:ph type="title"/>
          </p:nvPr>
        </p:nvSpPr>
        <p:spPr>
          <a:xfrm>
            <a:off x="677334" y="609600"/>
            <a:ext cx="8596668" cy="859104"/>
          </a:xfrm>
        </p:spPr>
        <p:txBody>
          <a:bodyPr>
            <a:normAutofit/>
          </a:bodyPr>
          <a:lstStyle/>
          <a:p>
            <a:r>
              <a:rPr lang="en-US" dirty="0"/>
              <a:t>My Contribution: Genetic Algorithm 3</a:t>
            </a:r>
          </a:p>
        </p:txBody>
      </p:sp>
      <p:sp>
        <p:nvSpPr>
          <p:cNvPr id="3" name="Content Placeholder 2">
            <a:extLst>
              <a:ext uri="{FF2B5EF4-FFF2-40B4-BE49-F238E27FC236}">
                <a16:creationId xmlns:a16="http://schemas.microsoft.com/office/drawing/2014/main" id="{7FE7068F-3CD2-48E7-84A3-CCA72888FB33}"/>
              </a:ext>
            </a:extLst>
          </p:cNvPr>
          <p:cNvSpPr>
            <a:spLocks noGrp="1"/>
          </p:cNvSpPr>
          <p:nvPr>
            <p:ph idx="1"/>
          </p:nvPr>
        </p:nvSpPr>
        <p:spPr>
          <a:xfrm>
            <a:off x="677334" y="1573901"/>
            <a:ext cx="8596668" cy="4467461"/>
          </a:xfrm>
        </p:spPr>
        <p:txBody>
          <a:bodyPr/>
          <a:lstStyle/>
          <a:p>
            <a:r>
              <a:rPr lang="en-US" dirty="0"/>
              <a:t>My goal is the following:</a:t>
            </a:r>
          </a:p>
          <a:p>
            <a:pPr lvl="1"/>
            <a:r>
              <a:rPr lang="en-US" dirty="0"/>
              <a:t>Compromise between cost and performance by factoring in their fitness values separately</a:t>
            </a:r>
          </a:p>
          <a:p>
            <a:pPr lvl="1"/>
            <a:r>
              <a:rPr lang="en-US" dirty="0"/>
              <a:t>Make the algorithms more realistic by introducing variable wind speeds in the middle of the simulation</a:t>
            </a:r>
          </a:p>
          <a:p>
            <a:pPr lvl="1"/>
            <a:r>
              <a:rPr lang="en-US" dirty="0"/>
              <a:t>Testing conditions in which the turbines are placed in specific patterns such as grids or circles to find patterns</a:t>
            </a:r>
          </a:p>
          <a:p>
            <a:pPr lvl="1"/>
            <a:endParaRPr lang="en-US" dirty="0"/>
          </a:p>
        </p:txBody>
      </p:sp>
    </p:spTree>
    <p:extLst>
      <p:ext uri="{BB962C8B-B14F-4D97-AF65-F5344CB8AC3E}">
        <p14:creationId xmlns:p14="http://schemas.microsoft.com/office/powerpoint/2010/main" val="2421925247"/>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9F4444CE-BC8D-4D61-B303-4C05614E6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62423CA5-E2E1-4789-B759-9906C1C940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4660126"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6" name="Isosceles Triangle 35">
            <a:extLst>
              <a:ext uri="{FF2B5EF4-FFF2-40B4-BE49-F238E27FC236}">
                <a16:creationId xmlns:a16="http://schemas.microsoft.com/office/drawing/2014/main" id="{73772B81-181F-48B7-8826-4D9686D15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660127" y="-3"/>
            <a:ext cx="1056745" cy="6858001"/>
          </a:xfrm>
          <a:prstGeom prst="triangle">
            <a:avLst>
              <a:gd name="adj" fmla="val 10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2" name="Title 1">
            <a:extLst>
              <a:ext uri="{FF2B5EF4-FFF2-40B4-BE49-F238E27FC236}">
                <a16:creationId xmlns:a16="http://schemas.microsoft.com/office/drawing/2014/main" id="{9358594E-448A-45D3-AC58-98E2BA69AAC5}"/>
              </a:ext>
            </a:extLst>
          </p:cNvPr>
          <p:cNvSpPr>
            <a:spLocks noGrp="1"/>
          </p:cNvSpPr>
          <p:nvPr>
            <p:ph type="title"/>
          </p:nvPr>
        </p:nvSpPr>
        <p:spPr>
          <a:xfrm>
            <a:off x="673754" y="643467"/>
            <a:ext cx="4203045" cy="1375608"/>
          </a:xfrm>
        </p:spPr>
        <p:txBody>
          <a:bodyPr anchor="ctr">
            <a:normAutofit/>
          </a:bodyPr>
          <a:lstStyle/>
          <a:p>
            <a:r>
              <a:rPr lang="en-US" sz="3300">
                <a:solidFill>
                  <a:schemeClr val="bg1"/>
                </a:solidFill>
              </a:rPr>
              <a:t>My Contribution: Genetic Algorithm 3</a:t>
            </a:r>
          </a:p>
        </p:txBody>
      </p:sp>
      <p:sp>
        <p:nvSpPr>
          <p:cNvPr id="3" name="Content Placeholder 2">
            <a:extLst>
              <a:ext uri="{FF2B5EF4-FFF2-40B4-BE49-F238E27FC236}">
                <a16:creationId xmlns:a16="http://schemas.microsoft.com/office/drawing/2014/main" id="{7FE7068F-3CD2-48E7-84A3-CCA72888FB33}"/>
              </a:ext>
            </a:extLst>
          </p:cNvPr>
          <p:cNvSpPr>
            <a:spLocks noGrp="1"/>
          </p:cNvSpPr>
          <p:nvPr>
            <p:ph idx="1"/>
          </p:nvPr>
        </p:nvSpPr>
        <p:spPr>
          <a:xfrm>
            <a:off x="673754" y="2160590"/>
            <a:ext cx="3973943" cy="4625692"/>
          </a:xfrm>
        </p:spPr>
        <p:txBody>
          <a:bodyPr>
            <a:normAutofit/>
          </a:bodyPr>
          <a:lstStyle/>
          <a:p>
            <a:r>
              <a:rPr lang="en-US" dirty="0">
                <a:solidFill>
                  <a:schemeClr val="bg1"/>
                </a:solidFill>
              </a:rPr>
              <a:t>The implementation will be in Java using the Swing library for GUI.</a:t>
            </a:r>
          </a:p>
          <a:p>
            <a:r>
              <a:rPr lang="en-US" dirty="0">
                <a:solidFill>
                  <a:schemeClr val="bg1"/>
                </a:solidFill>
              </a:rPr>
              <a:t>It will have a few features such as changing how a wind farm is generated based on positions</a:t>
            </a:r>
          </a:p>
          <a:p>
            <a:r>
              <a:rPr lang="en-US" dirty="0">
                <a:solidFill>
                  <a:schemeClr val="bg1"/>
                </a:solidFill>
              </a:rPr>
              <a:t>5 Classes that handle in order:</a:t>
            </a:r>
          </a:p>
          <a:p>
            <a:pPr lvl="1"/>
            <a:r>
              <a:rPr lang="en-US" dirty="0">
                <a:solidFill>
                  <a:schemeClr val="bg1"/>
                </a:solidFill>
              </a:rPr>
              <a:t>Logic for the genetic algorithm</a:t>
            </a:r>
          </a:p>
          <a:p>
            <a:pPr lvl="1"/>
            <a:r>
              <a:rPr lang="en-US" dirty="0">
                <a:solidFill>
                  <a:schemeClr val="bg1"/>
                </a:solidFill>
              </a:rPr>
              <a:t>Contents of an individual turbine</a:t>
            </a:r>
          </a:p>
          <a:p>
            <a:pPr lvl="1"/>
            <a:r>
              <a:rPr lang="en-US" dirty="0">
                <a:solidFill>
                  <a:schemeClr val="bg1"/>
                </a:solidFill>
              </a:rPr>
              <a:t>Contents of an entire Wind Farm</a:t>
            </a:r>
          </a:p>
          <a:p>
            <a:pPr lvl="1"/>
            <a:r>
              <a:rPr lang="en-US" dirty="0">
                <a:solidFill>
                  <a:schemeClr val="bg1"/>
                </a:solidFill>
              </a:rPr>
              <a:t>Handles the GUI</a:t>
            </a:r>
          </a:p>
          <a:p>
            <a:pPr lvl="1"/>
            <a:r>
              <a:rPr lang="en-US" dirty="0">
                <a:solidFill>
                  <a:schemeClr val="bg1"/>
                </a:solidFill>
              </a:rPr>
              <a:t>Main Class, runs everything</a:t>
            </a:r>
          </a:p>
        </p:txBody>
      </p:sp>
      <p:pic>
        <p:nvPicPr>
          <p:cNvPr id="4" name="Picture 3">
            <a:extLst>
              <a:ext uri="{FF2B5EF4-FFF2-40B4-BE49-F238E27FC236}">
                <a16:creationId xmlns:a16="http://schemas.microsoft.com/office/drawing/2014/main" id="{D4DFFD9C-0EF2-41F7-813C-513D1B07B810}"/>
              </a:ext>
            </a:extLst>
          </p:cNvPr>
          <p:cNvPicPr>
            <a:picLocks noChangeAspect="1"/>
          </p:cNvPicPr>
          <p:nvPr/>
        </p:nvPicPr>
        <p:blipFill rotWithShape="1">
          <a:blip r:embed="rId2"/>
          <a:srcRect t="5039" b="1732"/>
          <a:stretch/>
        </p:blipFill>
        <p:spPr>
          <a:xfrm>
            <a:off x="6577122" y="290936"/>
            <a:ext cx="3799876" cy="1977238"/>
          </a:xfrm>
          <a:prstGeom prst="rect">
            <a:avLst/>
          </a:prstGeom>
        </p:spPr>
      </p:pic>
      <p:sp>
        <p:nvSpPr>
          <p:cNvPr id="38" name="Isosceles Triangle 37">
            <a:extLst>
              <a:ext uri="{FF2B5EF4-FFF2-40B4-BE49-F238E27FC236}">
                <a16:creationId xmlns:a16="http://schemas.microsoft.com/office/drawing/2014/main" id="{B2205F6E-03C6-4E92-877C-E2482F659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55696"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Tree>
    <p:extLst>
      <p:ext uri="{BB962C8B-B14F-4D97-AF65-F5344CB8AC3E}">
        <p14:creationId xmlns:p14="http://schemas.microsoft.com/office/powerpoint/2010/main" val="741474287"/>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4815A7B4-532E-48C9-AC24-D78ACF3339D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sp>
          <p:nvSpPr>
            <p:cNvPr id="21" name="Freeform 14">
              <a:extLst>
                <a:ext uri="{FF2B5EF4-FFF2-40B4-BE49-F238E27FC236}">
                  <a16:creationId xmlns:a16="http://schemas.microsoft.com/office/drawing/2014/main" id="{D40109F4-CE5C-45F4-856E-F3F69C9FD4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22" name="Straight Connector 21">
              <a:extLst>
                <a:ext uri="{FF2B5EF4-FFF2-40B4-BE49-F238E27FC236}">
                  <a16:creationId xmlns:a16="http://schemas.microsoft.com/office/drawing/2014/main" id="{3CBAA4DE-3D7B-460B-AE98-D9F9990C0B6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7BF1ED3E-4F80-4AF6-A41B-44F53DDE610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4" name="Rectangle 23">
              <a:extLst>
                <a:ext uri="{FF2B5EF4-FFF2-40B4-BE49-F238E27FC236}">
                  <a16:creationId xmlns:a16="http://schemas.microsoft.com/office/drawing/2014/main" id="{C0B2D747-3E31-45C5-9A98-A9710A585F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5">
              <a:extLst>
                <a:ext uri="{FF2B5EF4-FFF2-40B4-BE49-F238E27FC236}">
                  <a16:creationId xmlns:a16="http://schemas.microsoft.com/office/drawing/2014/main" id="{A15FD4BA-3020-462D-8BE8-B3A65B8E49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Isosceles Triangle 25">
              <a:extLst>
                <a:ext uri="{FF2B5EF4-FFF2-40B4-BE49-F238E27FC236}">
                  <a16:creationId xmlns:a16="http://schemas.microsoft.com/office/drawing/2014/main" id="{A304284A-7318-4DD5-898C-2F6B23C778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7">
              <a:extLst>
                <a:ext uri="{FF2B5EF4-FFF2-40B4-BE49-F238E27FC236}">
                  <a16:creationId xmlns:a16="http://schemas.microsoft.com/office/drawing/2014/main" id="{9DF48E66-B635-4509-B115-E0987C014E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8">
              <a:extLst>
                <a:ext uri="{FF2B5EF4-FFF2-40B4-BE49-F238E27FC236}">
                  <a16:creationId xmlns:a16="http://schemas.microsoft.com/office/drawing/2014/main" id="{E3B96D94-5F5A-4F4C-810C-917BF4D266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9">
              <a:extLst>
                <a:ext uri="{FF2B5EF4-FFF2-40B4-BE49-F238E27FC236}">
                  <a16:creationId xmlns:a16="http://schemas.microsoft.com/office/drawing/2014/main" id="{7F3782D6-BFF8-4389-9D39-A023ADAA92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Isosceles Triangle 29">
              <a:extLst>
                <a:ext uri="{FF2B5EF4-FFF2-40B4-BE49-F238E27FC236}">
                  <a16:creationId xmlns:a16="http://schemas.microsoft.com/office/drawing/2014/main" id="{ECE162D4-FCAE-441B-B5E9-C91DE62124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9358594E-448A-45D3-AC58-98E2BA69AAC5}"/>
              </a:ext>
            </a:extLst>
          </p:cNvPr>
          <p:cNvSpPr>
            <a:spLocks noGrp="1"/>
          </p:cNvSpPr>
          <p:nvPr>
            <p:ph type="title"/>
          </p:nvPr>
        </p:nvSpPr>
        <p:spPr>
          <a:xfrm>
            <a:off x="985969" y="4553712"/>
            <a:ext cx="8288032" cy="1096316"/>
          </a:xfrm>
        </p:spPr>
        <p:txBody>
          <a:bodyPr vert="horz" lIns="91440" tIns="45720" rIns="91440" bIns="45720" rtlCol="0" anchor="b">
            <a:normAutofit/>
          </a:bodyPr>
          <a:lstStyle/>
          <a:p>
            <a:pPr algn="ctr">
              <a:lnSpc>
                <a:spcPct val="90000"/>
              </a:lnSpc>
            </a:pPr>
            <a:r>
              <a:rPr lang="en-US" sz="3700"/>
              <a:t>My Contribution: Genetic Algorithm 3</a:t>
            </a:r>
          </a:p>
        </p:txBody>
      </p:sp>
      <p:sp>
        <p:nvSpPr>
          <p:cNvPr id="3" name="Content Placeholder 2">
            <a:extLst>
              <a:ext uri="{FF2B5EF4-FFF2-40B4-BE49-F238E27FC236}">
                <a16:creationId xmlns:a16="http://schemas.microsoft.com/office/drawing/2014/main" id="{7FE7068F-3CD2-48E7-84A3-CCA72888FB33}"/>
              </a:ext>
            </a:extLst>
          </p:cNvPr>
          <p:cNvSpPr>
            <a:spLocks noGrp="1"/>
          </p:cNvSpPr>
          <p:nvPr>
            <p:ph idx="1"/>
          </p:nvPr>
        </p:nvSpPr>
        <p:spPr>
          <a:xfrm>
            <a:off x="985969" y="5650029"/>
            <a:ext cx="8288032" cy="469122"/>
          </a:xfrm>
        </p:spPr>
        <p:txBody>
          <a:bodyPr vert="horz" lIns="91440" tIns="45720" rIns="91440" bIns="45720" rtlCol="0" anchor="t">
            <a:normAutofit/>
          </a:bodyPr>
          <a:lstStyle/>
          <a:p>
            <a:pPr marL="0" indent="0" algn="ctr">
              <a:buNone/>
            </a:pPr>
            <a:r>
              <a:rPr lang="en-US">
                <a:solidFill>
                  <a:schemeClr val="tx1">
                    <a:lumMod val="50000"/>
                    <a:lumOff val="50000"/>
                  </a:schemeClr>
                </a:solidFill>
              </a:rPr>
              <a:t>This is what the GUI looks like so far.</a:t>
            </a:r>
          </a:p>
        </p:txBody>
      </p:sp>
      <p:pic>
        <p:nvPicPr>
          <p:cNvPr id="5" name="Picture 4">
            <a:extLst>
              <a:ext uri="{FF2B5EF4-FFF2-40B4-BE49-F238E27FC236}">
                <a16:creationId xmlns:a16="http://schemas.microsoft.com/office/drawing/2014/main" id="{86A0E824-FAC9-45A3-886E-524A6386CD79}"/>
              </a:ext>
            </a:extLst>
          </p:cNvPr>
          <p:cNvPicPr>
            <a:picLocks noChangeAspect="1"/>
          </p:cNvPicPr>
          <p:nvPr/>
        </p:nvPicPr>
        <p:blipFill>
          <a:blip r:embed="rId2"/>
          <a:stretch>
            <a:fillRect/>
          </a:stretch>
        </p:blipFill>
        <p:spPr>
          <a:xfrm>
            <a:off x="985968" y="1084220"/>
            <a:ext cx="8288033" cy="3149452"/>
          </a:xfrm>
          <a:prstGeom prst="rect">
            <a:avLst/>
          </a:prstGeom>
        </p:spPr>
      </p:pic>
    </p:spTree>
    <p:extLst>
      <p:ext uri="{BB962C8B-B14F-4D97-AF65-F5344CB8AC3E}">
        <p14:creationId xmlns:p14="http://schemas.microsoft.com/office/powerpoint/2010/main" val="1959661178"/>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F4444CE-BC8D-4D61-B303-4C05614E6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2423CA5-E2E1-4789-B759-9906C1C940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4660126"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3" name="Isosceles Triangle 12">
            <a:extLst>
              <a:ext uri="{FF2B5EF4-FFF2-40B4-BE49-F238E27FC236}">
                <a16:creationId xmlns:a16="http://schemas.microsoft.com/office/drawing/2014/main" id="{73772B81-181F-48B7-8826-4D9686D15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660127" y="-3"/>
            <a:ext cx="1056745" cy="6858001"/>
          </a:xfrm>
          <a:prstGeom prst="triangle">
            <a:avLst>
              <a:gd name="adj" fmla="val 10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2" name="Title 1">
            <a:extLst>
              <a:ext uri="{FF2B5EF4-FFF2-40B4-BE49-F238E27FC236}">
                <a16:creationId xmlns:a16="http://schemas.microsoft.com/office/drawing/2014/main" id="{9358594E-448A-45D3-AC58-98E2BA69AAC5}"/>
              </a:ext>
            </a:extLst>
          </p:cNvPr>
          <p:cNvSpPr>
            <a:spLocks noGrp="1"/>
          </p:cNvSpPr>
          <p:nvPr>
            <p:ph type="title"/>
          </p:nvPr>
        </p:nvSpPr>
        <p:spPr>
          <a:xfrm>
            <a:off x="673754" y="643467"/>
            <a:ext cx="4203045" cy="1375608"/>
          </a:xfrm>
        </p:spPr>
        <p:txBody>
          <a:bodyPr anchor="ctr">
            <a:normAutofit/>
          </a:bodyPr>
          <a:lstStyle/>
          <a:p>
            <a:r>
              <a:rPr lang="en-US" sz="3300">
                <a:solidFill>
                  <a:schemeClr val="bg1"/>
                </a:solidFill>
              </a:rPr>
              <a:t>My Contribution Genetic Algorithm 3</a:t>
            </a:r>
          </a:p>
        </p:txBody>
      </p:sp>
      <p:sp>
        <p:nvSpPr>
          <p:cNvPr id="3" name="Content Placeholder 2">
            <a:extLst>
              <a:ext uri="{FF2B5EF4-FFF2-40B4-BE49-F238E27FC236}">
                <a16:creationId xmlns:a16="http://schemas.microsoft.com/office/drawing/2014/main" id="{7FE7068F-3CD2-48E7-84A3-CCA72888FB33}"/>
              </a:ext>
            </a:extLst>
          </p:cNvPr>
          <p:cNvSpPr>
            <a:spLocks noGrp="1"/>
          </p:cNvSpPr>
          <p:nvPr>
            <p:ph idx="1"/>
          </p:nvPr>
        </p:nvSpPr>
        <p:spPr>
          <a:xfrm>
            <a:off x="76200" y="2019074"/>
            <a:ext cx="4939553" cy="4556537"/>
          </a:xfrm>
        </p:spPr>
        <p:txBody>
          <a:bodyPr>
            <a:normAutofit/>
          </a:bodyPr>
          <a:lstStyle/>
          <a:p>
            <a:pPr lvl="1"/>
            <a:r>
              <a:rPr lang="en-US" dirty="0">
                <a:solidFill>
                  <a:schemeClr val="bg1"/>
                </a:solidFill>
              </a:rPr>
              <a:t>This is what my Genetic Algorithm template looks like so far:</a:t>
            </a:r>
          </a:p>
          <a:p>
            <a:pPr lvl="1"/>
            <a:r>
              <a:rPr lang="en-US" dirty="0" err="1">
                <a:solidFill>
                  <a:schemeClr val="bg1"/>
                </a:solidFill>
              </a:rPr>
              <a:t>generateWindFarm</a:t>
            </a:r>
            <a:r>
              <a:rPr lang="en-US" dirty="0">
                <a:solidFill>
                  <a:schemeClr val="bg1"/>
                </a:solidFill>
              </a:rPr>
              <a:t> – contains the template for the algorithm. Calls the other methods.</a:t>
            </a:r>
          </a:p>
          <a:p>
            <a:pPr lvl="1"/>
            <a:r>
              <a:rPr lang="en-US" dirty="0" err="1">
                <a:solidFill>
                  <a:schemeClr val="bg1"/>
                </a:solidFill>
              </a:rPr>
              <a:t>calculateFitness</a:t>
            </a:r>
            <a:r>
              <a:rPr lang="en-US" dirty="0">
                <a:solidFill>
                  <a:schemeClr val="bg1"/>
                </a:solidFill>
              </a:rPr>
              <a:t> – updates the fitness values of our given population.</a:t>
            </a:r>
          </a:p>
          <a:p>
            <a:pPr lvl="1"/>
            <a:r>
              <a:rPr lang="en-US" dirty="0" err="1">
                <a:solidFill>
                  <a:schemeClr val="bg1"/>
                </a:solidFill>
              </a:rPr>
              <a:t>generateBreedingPool</a:t>
            </a:r>
            <a:r>
              <a:rPr lang="en-US" dirty="0">
                <a:solidFill>
                  <a:schemeClr val="bg1"/>
                </a:solidFill>
              </a:rPr>
              <a:t> – creates a breeding pool based on fitness values—those with higher fitness values are represented more.</a:t>
            </a:r>
          </a:p>
          <a:p>
            <a:pPr lvl="1"/>
            <a:r>
              <a:rPr lang="en-US" dirty="0" err="1">
                <a:solidFill>
                  <a:schemeClr val="bg1"/>
                </a:solidFill>
              </a:rPr>
              <a:t>generateChildren</a:t>
            </a:r>
            <a:r>
              <a:rPr lang="en-US" dirty="0">
                <a:solidFill>
                  <a:schemeClr val="bg1"/>
                </a:solidFill>
              </a:rPr>
              <a:t> – creates a new generation of by going through the Breeding Pool and selecting parents.</a:t>
            </a:r>
          </a:p>
          <a:p>
            <a:pPr lvl="1"/>
            <a:r>
              <a:rPr lang="en-US" dirty="0" err="1">
                <a:solidFill>
                  <a:schemeClr val="bg1"/>
                </a:solidFill>
              </a:rPr>
              <a:t>createMutations</a:t>
            </a:r>
            <a:r>
              <a:rPr lang="en-US" dirty="0">
                <a:solidFill>
                  <a:schemeClr val="bg1"/>
                </a:solidFill>
              </a:rPr>
              <a:t> – creates mutations in the Wind Farms to generate diversity in the “gene” pool.</a:t>
            </a:r>
          </a:p>
        </p:txBody>
      </p:sp>
      <p:pic>
        <p:nvPicPr>
          <p:cNvPr id="4" name="Picture 3">
            <a:extLst>
              <a:ext uri="{FF2B5EF4-FFF2-40B4-BE49-F238E27FC236}">
                <a16:creationId xmlns:a16="http://schemas.microsoft.com/office/drawing/2014/main" id="{12AF3E36-DFD7-413F-ABB4-62A01121FE07}"/>
              </a:ext>
            </a:extLst>
          </p:cNvPr>
          <p:cNvPicPr>
            <a:picLocks noChangeAspect="1"/>
          </p:cNvPicPr>
          <p:nvPr/>
        </p:nvPicPr>
        <p:blipFill>
          <a:blip r:embed="rId2"/>
          <a:stretch>
            <a:fillRect/>
          </a:stretch>
        </p:blipFill>
        <p:spPr>
          <a:xfrm>
            <a:off x="6185985" y="139082"/>
            <a:ext cx="4382586" cy="3243113"/>
          </a:xfrm>
          <a:prstGeom prst="rect">
            <a:avLst/>
          </a:prstGeom>
        </p:spPr>
      </p:pic>
      <p:sp>
        <p:nvSpPr>
          <p:cNvPr id="15" name="Isosceles Triangle 14">
            <a:extLst>
              <a:ext uri="{FF2B5EF4-FFF2-40B4-BE49-F238E27FC236}">
                <a16:creationId xmlns:a16="http://schemas.microsoft.com/office/drawing/2014/main" id="{B2205F6E-03C6-4E92-877C-E2482F659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55696"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pic>
        <p:nvPicPr>
          <p:cNvPr id="5" name="Picture 4">
            <a:extLst>
              <a:ext uri="{FF2B5EF4-FFF2-40B4-BE49-F238E27FC236}">
                <a16:creationId xmlns:a16="http://schemas.microsoft.com/office/drawing/2014/main" id="{2F0A8142-1F2C-483B-B5C1-0F9BEA08EF35}"/>
              </a:ext>
            </a:extLst>
          </p:cNvPr>
          <p:cNvPicPr>
            <a:picLocks noChangeAspect="1"/>
          </p:cNvPicPr>
          <p:nvPr/>
        </p:nvPicPr>
        <p:blipFill>
          <a:blip r:embed="rId3"/>
          <a:stretch>
            <a:fillRect/>
          </a:stretch>
        </p:blipFill>
        <p:spPr>
          <a:xfrm>
            <a:off x="6184658" y="3428997"/>
            <a:ext cx="4009038" cy="3179275"/>
          </a:xfrm>
          <a:prstGeom prst="rect">
            <a:avLst/>
          </a:prstGeom>
        </p:spPr>
      </p:pic>
    </p:spTree>
    <p:extLst>
      <p:ext uri="{BB962C8B-B14F-4D97-AF65-F5344CB8AC3E}">
        <p14:creationId xmlns:p14="http://schemas.microsoft.com/office/powerpoint/2010/main" val="591507362"/>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7FB35-6EF8-497A-B694-B71F2AA64B64}"/>
              </a:ext>
            </a:extLst>
          </p:cNvPr>
          <p:cNvSpPr>
            <a:spLocks noGrp="1"/>
          </p:cNvSpPr>
          <p:nvPr>
            <p:ph type="title"/>
          </p:nvPr>
        </p:nvSpPr>
        <p:spPr/>
        <p:txBody>
          <a:bodyPr/>
          <a:lstStyle/>
          <a:p>
            <a:r>
              <a:rPr lang="en-US" dirty="0"/>
              <a:t>My Contribution: Genetic Algorithm 3</a:t>
            </a:r>
          </a:p>
        </p:txBody>
      </p:sp>
      <p:sp>
        <p:nvSpPr>
          <p:cNvPr id="3" name="Content Placeholder 2">
            <a:extLst>
              <a:ext uri="{FF2B5EF4-FFF2-40B4-BE49-F238E27FC236}">
                <a16:creationId xmlns:a16="http://schemas.microsoft.com/office/drawing/2014/main" id="{DC111152-2CEE-4385-8A63-281F620222D4}"/>
              </a:ext>
            </a:extLst>
          </p:cNvPr>
          <p:cNvSpPr>
            <a:spLocks noGrp="1"/>
          </p:cNvSpPr>
          <p:nvPr>
            <p:ph idx="1"/>
          </p:nvPr>
        </p:nvSpPr>
        <p:spPr/>
        <p:txBody>
          <a:bodyPr/>
          <a:lstStyle/>
          <a:p>
            <a:r>
              <a:rPr lang="en-US" dirty="0"/>
              <a:t>Left to do:</a:t>
            </a:r>
          </a:p>
          <a:p>
            <a:pPr lvl="1"/>
            <a:r>
              <a:rPr lang="en-US" dirty="0"/>
              <a:t>Implement the equations given by the research papers</a:t>
            </a:r>
          </a:p>
          <a:p>
            <a:pPr lvl="1"/>
            <a:r>
              <a:rPr lang="en-US" dirty="0"/>
              <a:t>Make the GUI interactive with event listeners</a:t>
            </a:r>
          </a:p>
        </p:txBody>
      </p:sp>
    </p:spTree>
    <p:extLst>
      <p:ext uri="{BB962C8B-B14F-4D97-AF65-F5344CB8AC3E}">
        <p14:creationId xmlns:p14="http://schemas.microsoft.com/office/powerpoint/2010/main" val="1129648560"/>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7FB35-6EF8-497A-B694-B71F2AA64B64}"/>
              </a:ext>
            </a:extLst>
          </p:cNvPr>
          <p:cNvSpPr>
            <a:spLocks noGrp="1"/>
          </p:cNvSpPr>
          <p:nvPr>
            <p:ph type="title"/>
          </p:nvPr>
        </p:nvSpPr>
        <p:spPr/>
        <p:txBody>
          <a:bodyPr/>
          <a:lstStyle/>
          <a:p>
            <a:r>
              <a:rPr lang="en-US" dirty="0"/>
              <a:t>Closing Statement</a:t>
            </a:r>
          </a:p>
        </p:txBody>
      </p:sp>
      <p:sp>
        <p:nvSpPr>
          <p:cNvPr id="3" name="Content Placeholder 2">
            <a:extLst>
              <a:ext uri="{FF2B5EF4-FFF2-40B4-BE49-F238E27FC236}">
                <a16:creationId xmlns:a16="http://schemas.microsoft.com/office/drawing/2014/main" id="{DC111152-2CEE-4385-8A63-281F620222D4}"/>
              </a:ext>
            </a:extLst>
          </p:cNvPr>
          <p:cNvSpPr>
            <a:spLocks noGrp="1"/>
          </p:cNvSpPr>
          <p:nvPr>
            <p:ph idx="1"/>
          </p:nvPr>
        </p:nvSpPr>
        <p:spPr/>
        <p:txBody>
          <a:bodyPr/>
          <a:lstStyle/>
          <a:p>
            <a:r>
              <a:rPr lang="en-US" dirty="0"/>
              <a:t>This research project has been really fun, and I hope you’ve enjoyed my presentation!</a:t>
            </a:r>
          </a:p>
        </p:txBody>
      </p:sp>
    </p:spTree>
    <p:extLst>
      <p:ext uri="{BB962C8B-B14F-4D97-AF65-F5344CB8AC3E}">
        <p14:creationId xmlns:p14="http://schemas.microsoft.com/office/powerpoint/2010/main" val="2196333155"/>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EC02C3-BF4B-45AD-8880-6F99B82D8CFC}"/>
              </a:ext>
            </a:extLst>
          </p:cNvPr>
          <p:cNvSpPr>
            <a:spLocks noGrp="1"/>
          </p:cNvSpPr>
          <p:nvPr>
            <p:ph type="title"/>
          </p:nvPr>
        </p:nvSpPr>
        <p:spPr/>
        <p:txBody>
          <a:bodyPr/>
          <a:lstStyle/>
          <a:p>
            <a:r>
              <a:rPr lang="en-US" dirty="0"/>
              <a:t>Works Cited</a:t>
            </a:r>
          </a:p>
        </p:txBody>
      </p:sp>
      <p:sp>
        <p:nvSpPr>
          <p:cNvPr id="4" name="TextBox 3">
            <a:extLst>
              <a:ext uri="{FF2B5EF4-FFF2-40B4-BE49-F238E27FC236}">
                <a16:creationId xmlns:a16="http://schemas.microsoft.com/office/drawing/2014/main" id="{16797EA6-8D12-4874-AB48-DFCEBE4A1765}"/>
              </a:ext>
            </a:extLst>
          </p:cNvPr>
          <p:cNvSpPr txBox="1"/>
          <p:nvPr/>
        </p:nvSpPr>
        <p:spPr>
          <a:xfrm>
            <a:off x="856129" y="1367118"/>
            <a:ext cx="9439836" cy="4524315"/>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H. </a:t>
            </a:r>
            <a:r>
              <a:rPr lang="en-US" dirty="0" err="1">
                <a:latin typeface="Times New Roman" panose="02020603050405020304" pitchFamily="18" charset="0"/>
                <a:cs typeface="Times New Roman" panose="02020603050405020304" pitchFamily="18" charset="0"/>
              </a:rPr>
              <a:t>Lingling</a:t>
            </a:r>
            <a:r>
              <a:rPr lang="en-US" dirty="0">
                <a:latin typeface="Times New Roman" panose="02020603050405020304" pitchFamily="18" charset="0"/>
                <a:cs typeface="Times New Roman" panose="02020603050405020304" pitchFamily="18" charset="0"/>
              </a:rPr>
              <a:t>, F. Yang and G. </a:t>
            </a:r>
            <a:r>
              <a:rPr lang="en-US" dirty="0" err="1">
                <a:latin typeface="Times New Roman" panose="02020603050405020304" pitchFamily="18" charset="0"/>
                <a:cs typeface="Times New Roman" panose="02020603050405020304" pitchFamily="18" charset="0"/>
              </a:rPr>
              <a:t>Xiaoming</a:t>
            </a:r>
            <a:r>
              <a:rPr lang="en-US" dirty="0">
                <a:latin typeface="Times New Roman" panose="02020603050405020304" pitchFamily="18" charset="0"/>
                <a:cs typeface="Times New Roman" panose="02020603050405020304" pitchFamily="18" charset="0"/>
              </a:rPr>
              <a:t>, "Optimization of electrical connection scheme for</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large offshore wind farm with genetic algorithm," 2009 International Conference on</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Sustainable Power Generation and Supply, Nanjing, 2009,</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http://ieeexplore.ieee.org/stamp/stamp.jsp?tp=&amp;arnumber=5348118&amp;isnumber=534</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7868 </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H. </a:t>
            </a:r>
            <a:r>
              <a:rPr lang="en-US" dirty="0" err="1">
                <a:latin typeface="Times New Roman" panose="02020603050405020304" pitchFamily="18" charset="0"/>
                <a:cs typeface="Times New Roman" panose="02020603050405020304" pitchFamily="18" charset="0"/>
              </a:rPr>
              <a:t>Lingling</a:t>
            </a:r>
            <a:r>
              <a:rPr lang="en-US" dirty="0">
                <a:latin typeface="Times New Roman" panose="02020603050405020304" pitchFamily="18" charset="0"/>
                <a:cs typeface="Times New Roman" panose="02020603050405020304" pitchFamily="18" charset="0"/>
              </a:rPr>
              <a:t>, F. Yang and G. </a:t>
            </a:r>
            <a:r>
              <a:rPr lang="en-US" dirty="0" err="1">
                <a:latin typeface="Times New Roman" panose="02020603050405020304" pitchFamily="18" charset="0"/>
                <a:cs typeface="Times New Roman" panose="02020603050405020304" pitchFamily="18" charset="0"/>
              </a:rPr>
              <a:t>Xiaoming</a:t>
            </a:r>
            <a:r>
              <a:rPr lang="en-US" dirty="0">
                <a:latin typeface="Times New Roman" panose="02020603050405020304" pitchFamily="18" charset="0"/>
                <a:cs typeface="Times New Roman" panose="02020603050405020304" pitchFamily="18" charset="0"/>
              </a:rPr>
              <a:t>, "Optimization of electrical connection scheme for</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large offshore wind farm with genetic algorithm," 2009 International Conference on</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Sustainable Power Generation and Supply, Nanjing, 2009,</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http://ieeexplore.ieee.org/stamp/stamp.jsp?tp=&amp;arnumber=5348118&amp;isnumber=534</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7868</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"Genetic algorithm." </a:t>
            </a:r>
            <a:r>
              <a:rPr lang="en-US" i="1" dirty="0">
                <a:latin typeface="Times New Roman" panose="02020603050405020304" pitchFamily="18" charset="0"/>
                <a:cs typeface="Times New Roman" panose="02020603050405020304" pitchFamily="18" charset="0"/>
              </a:rPr>
              <a:t>Wikipedia, The Free Encyclopedia</a:t>
            </a:r>
            <a:r>
              <a:rPr lang="en-US" dirty="0">
                <a:latin typeface="Times New Roman" panose="02020603050405020304" pitchFamily="18" charset="0"/>
                <a:cs typeface="Times New Roman" panose="02020603050405020304" pitchFamily="18" charset="0"/>
              </a:rPr>
              <a:t>. 19 Aug 2019, https://simple.wikipedia.org/w/index.php?title=Genetic_algorithm&amp;oldid=6640615</a:t>
            </a:r>
          </a:p>
          <a:p>
            <a:br>
              <a:rPr lang="en-US" dirty="0">
                <a:latin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26812654"/>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A windmill on a cloudy day&#10;&#10;Description automatically generated">
            <a:extLst>
              <a:ext uri="{FF2B5EF4-FFF2-40B4-BE49-F238E27FC236}">
                <a16:creationId xmlns:a16="http://schemas.microsoft.com/office/drawing/2014/main" id="{DB7B4D0F-219F-46E5-8609-E26E7AE3173D}"/>
              </a:ext>
            </a:extLst>
          </p:cNvPr>
          <p:cNvPicPr>
            <a:picLocks noChangeAspect="1"/>
          </p:cNvPicPr>
          <p:nvPr/>
        </p:nvPicPr>
        <p:blipFill rotWithShape="1">
          <a:blip r:embed="rId2"/>
          <a:srcRect l="35022"/>
          <a:stretch/>
        </p:blipFill>
        <p:spPr>
          <a:xfrm>
            <a:off x="4269854" y="-1"/>
            <a:ext cx="7922146" cy="6858001"/>
          </a:xfrm>
          <a:custGeom>
            <a:avLst/>
            <a:gdLst/>
            <a:ahLst/>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sp>
        <p:nvSpPr>
          <p:cNvPr id="2" name="Title 1">
            <a:extLst>
              <a:ext uri="{FF2B5EF4-FFF2-40B4-BE49-F238E27FC236}">
                <a16:creationId xmlns:a16="http://schemas.microsoft.com/office/drawing/2014/main" id="{FB41FB3D-F6B6-428D-8C60-65FF21E79B6B}"/>
              </a:ext>
            </a:extLst>
          </p:cNvPr>
          <p:cNvSpPr>
            <a:spLocks noGrp="1"/>
          </p:cNvSpPr>
          <p:nvPr>
            <p:ph type="title"/>
          </p:nvPr>
        </p:nvSpPr>
        <p:spPr>
          <a:xfrm>
            <a:off x="677333" y="609600"/>
            <a:ext cx="3851123" cy="1320800"/>
          </a:xfrm>
        </p:spPr>
        <p:txBody>
          <a:bodyPr>
            <a:normAutofit/>
          </a:bodyPr>
          <a:lstStyle/>
          <a:p>
            <a:r>
              <a:rPr lang="en-US" dirty="0"/>
              <a:t>Problem</a:t>
            </a:r>
          </a:p>
        </p:txBody>
      </p:sp>
      <p:sp>
        <p:nvSpPr>
          <p:cNvPr id="3" name="Content Placeholder 2">
            <a:extLst>
              <a:ext uri="{FF2B5EF4-FFF2-40B4-BE49-F238E27FC236}">
                <a16:creationId xmlns:a16="http://schemas.microsoft.com/office/drawing/2014/main" id="{9E600F5D-200E-48B9-AF9C-4345031F4DA3}"/>
              </a:ext>
            </a:extLst>
          </p:cNvPr>
          <p:cNvSpPr>
            <a:spLocks noGrp="1"/>
          </p:cNvSpPr>
          <p:nvPr>
            <p:ph idx="1"/>
          </p:nvPr>
        </p:nvSpPr>
        <p:spPr>
          <a:xfrm>
            <a:off x="677334" y="2160589"/>
            <a:ext cx="3851122" cy="3880773"/>
          </a:xfrm>
        </p:spPr>
        <p:txBody>
          <a:bodyPr>
            <a:normAutofit/>
          </a:bodyPr>
          <a:lstStyle/>
          <a:p>
            <a:pPr>
              <a:lnSpc>
                <a:spcPct val="90000"/>
              </a:lnSpc>
              <a:buFontTx/>
              <a:buChar char="-"/>
            </a:pPr>
            <a:r>
              <a:rPr lang="en-US" sz="1500"/>
              <a:t>Main push: A global need to invest more into renewable energy sources</a:t>
            </a:r>
          </a:p>
          <a:p>
            <a:pPr>
              <a:lnSpc>
                <a:spcPct val="90000"/>
              </a:lnSpc>
              <a:buFontTx/>
              <a:buChar char="-"/>
            </a:pPr>
            <a:r>
              <a:rPr lang="en-US" sz="1500"/>
              <a:t>The main reason against using Wind Turbines is the cost to performance output</a:t>
            </a:r>
          </a:p>
          <a:p>
            <a:pPr>
              <a:lnSpc>
                <a:spcPct val="90000"/>
              </a:lnSpc>
              <a:buFontTx/>
              <a:buChar char="-"/>
            </a:pPr>
            <a:r>
              <a:rPr lang="en-US" sz="1500"/>
              <a:t>Wind Turbines are expensive to install and produce, but cheap to maintain</a:t>
            </a:r>
          </a:p>
          <a:p>
            <a:pPr>
              <a:lnSpc>
                <a:spcPct val="90000"/>
              </a:lnSpc>
              <a:buFontTx/>
              <a:buChar char="-"/>
            </a:pPr>
            <a:r>
              <a:rPr lang="en-US" sz="1500"/>
              <a:t>Proper care needs to be made when placing them together in Wind Farms to maximize their performance and energy output in the long run, while reducing cost of implementation</a:t>
            </a:r>
          </a:p>
          <a:p>
            <a:pPr>
              <a:lnSpc>
                <a:spcPct val="90000"/>
              </a:lnSpc>
              <a:buFontTx/>
              <a:buChar char="-"/>
            </a:pPr>
            <a:endParaRPr lang="en-US" sz="1500"/>
          </a:p>
        </p:txBody>
      </p:sp>
      <p:cxnSp>
        <p:nvCxnSpPr>
          <p:cNvPr id="11" name="Straight Connector 10">
            <a:extLst>
              <a:ext uri="{FF2B5EF4-FFF2-40B4-BE49-F238E27FC236}">
                <a16:creationId xmlns:a16="http://schemas.microsoft.com/office/drawing/2014/main" id="{64FA5DFF-7FE6-4855-84E6-DFA78EE978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2AFD8CBA-54A3-4363-991B-B9C631BBFA7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5" name="Rectangle 23">
            <a:extLst>
              <a:ext uri="{FF2B5EF4-FFF2-40B4-BE49-F238E27FC236}">
                <a16:creationId xmlns:a16="http://schemas.microsoft.com/office/drawing/2014/main" id="{3F088236-D655-4F88-B238-E167623580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7" name="Rectangle 25">
            <a:extLst>
              <a:ext uri="{FF2B5EF4-FFF2-40B4-BE49-F238E27FC236}">
                <a16:creationId xmlns:a16="http://schemas.microsoft.com/office/drawing/2014/main" id="{3DAC0C92-199E-475C-9390-119A9B027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9" name="Isosceles Triangle 24">
            <a:extLst>
              <a:ext uri="{FF2B5EF4-FFF2-40B4-BE49-F238E27FC236}">
                <a16:creationId xmlns:a16="http://schemas.microsoft.com/office/drawing/2014/main" id="{C4CFB339-0ED8-4FE2-9EF1-6D1375B849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1" name="Rectangle 27">
            <a:extLst>
              <a:ext uri="{FF2B5EF4-FFF2-40B4-BE49-F238E27FC236}">
                <a16:creationId xmlns:a16="http://schemas.microsoft.com/office/drawing/2014/main" id="{31896C80-2069-4431-9C19-83B9137344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3" name="Rectangle 28">
            <a:extLst>
              <a:ext uri="{FF2B5EF4-FFF2-40B4-BE49-F238E27FC236}">
                <a16:creationId xmlns:a16="http://schemas.microsoft.com/office/drawing/2014/main" id="{BF120A21-0841-4823-B0C4-28AEBCEF9B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5" name="Rectangle 29">
            <a:extLst>
              <a:ext uri="{FF2B5EF4-FFF2-40B4-BE49-F238E27FC236}">
                <a16:creationId xmlns:a16="http://schemas.microsoft.com/office/drawing/2014/main" id="{DBB05BAE-BBD3-4289-899F-A6851503C6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7" name="Isosceles Triangle 29">
            <a:extLst>
              <a:ext uri="{FF2B5EF4-FFF2-40B4-BE49-F238E27FC236}">
                <a16:creationId xmlns:a16="http://schemas.microsoft.com/office/drawing/2014/main" id="{9874D11C-36F5-4BBE-A490-019A54E953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 name="TextBox 3">
            <a:extLst>
              <a:ext uri="{FF2B5EF4-FFF2-40B4-BE49-F238E27FC236}">
                <a16:creationId xmlns:a16="http://schemas.microsoft.com/office/drawing/2014/main" id="{6AD47450-A346-43AD-893A-84730288EB26}"/>
              </a:ext>
            </a:extLst>
          </p:cNvPr>
          <p:cNvSpPr txBox="1"/>
          <p:nvPr/>
        </p:nvSpPr>
        <p:spPr>
          <a:xfrm>
            <a:off x="8580378" y="6534835"/>
            <a:ext cx="3687822" cy="215444"/>
          </a:xfrm>
          <a:prstGeom prst="rect">
            <a:avLst/>
          </a:prstGeom>
          <a:noFill/>
        </p:spPr>
        <p:txBody>
          <a:bodyPr wrap="square" rtlCol="0">
            <a:spAutoFit/>
          </a:bodyPr>
          <a:lstStyle/>
          <a:p>
            <a:pPr>
              <a:spcAft>
                <a:spcPts val="600"/>
              </a:spcAft>
            </a:pPr>
            <a:r>
              <a:rPr lang="en-US" sz="800" dirty="0">
                <a:solidFill>
                  <a:schemeClr val="bg1"/>
                </a:solidFill>
                <a:hlinkClick r:id="rId3">
                  <a:extLst>
                    <a:ext uri="{A12FA001-AC4F-418D-AE19-62706E023703}">
                      <ahyp:hlinkClr xmlns:ahyp="http://schemas.microsoft.com/office/drawing/2018/hyperlinkcolor" val="tx"/>
                    </a:ext>
                  </a:extLst>
                </a:hlinkClick>
              </a:rPr>
              <a:t>https://www.ge.com/reports/size-matters-next-big-thing-wind-turbines/</a:t>
            </a:r>
            <a:endParaRPr lang="en-US" sz="800" dirty="0">
              <a:solidFill>
                <a:schemeClr val="bg1"/>
              </a:solidFill>
            </a:endParaRPr>
          </a:p>
        </p:txBody>
      </p:sp>
    </p:spTree>
    <p:extLst>
      <p:ext uri="{BB962C8B-B14F-4D97-AF65-F5344CB8AC3E}">
        <p14:creationId xmlns:p14="http://schemas.microsoft.com/office/powerpoint/2010/main" val="1009982385"/>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AAA9E2-1A4C-4DED-B9DD-BE0043BAFC13}"/>
              </a:ext>
            </a:extLst>
          </p:cNvPr>
          <p:cNvSpPr>
            <a:spLocks noGrp="1"/>
          </p:cNvSpPr>
          <p:nvPr>
            <p:ph type="title"/>
          </p:nvPr>
        </p:nvSpPr>
        <p:spPr>
          <a:xfrm>
            <a:off x="677334" y="609600"/>
            <a:ext cx="8596668" cy="713448"/>
          </a:xfrm>
        </p:spPr>
        <p:txBody>
          <a:bodyPr/>
          <a:lstStyle/>
          <a:p>
            <a:r>
              <a:rPr lang="en-US" dirty="0"/>
              <a:t>Rationale</a:t>
            </a:r>
          </a:p>
        </p:txBody>
      </p:sp>
      <p:sp>
        <p:nvSpPr>
          <p:cNvPr id="3" name="Content Placeholder 2">
            <a:extLst>
              <a:ext uri="{FF2B5EF4-FFF2-40B4-BE49-F238E27FC236}">
                <a16:creationId xmlns:a16="http://schemas.microsoft.com/office/drawing/2014/main" id="{2184E2B5-0378-40FA-8081-33337AE7AA22}"/>
              </a:ext>
            </a:extLst>
          </p:cNvPr>
          <p:cNvSpPr>
            <a:spLocks noGrp="1"/>
          </p:cNvSpPr>
          <p:nvPr>
            <p:ph idx="1"/>
          </p:nvPr>
        </p:nvSpPr>
        <p:spPr>
          <a:xfrm>
            <a:off x="677334" y="1391831"/>
            <a:ext cx="8596668" cy="4649532"/>
          </a:xfrm>
        </p:spPr>
        <p:txBody>
          <a:bodyPr/>
          <a:lstStyle/>
          <a:p>
            <a:r>
              <a:rPr lang="en-US" dirty="0"/>
              <a:t>A heavy need to turn to renewable resources—relying on nonrenewable resources such as coal, oil, and natural gas for electricity is unsustainable for the environment.</a:t>
            </a:r>
          </a:p>
          <a:p>
            <a:r>
              <a:rPr lang="en-US" dirty="0"/>
              <a:t>Wind farms can last for a very long time without much maintenance and is therefore a long-term solution</a:t>
            </a:r>
          </a:p>
          <a:p>
            <a:r>
              <a:rPr lang="en-US" dirty="0"/>
              <a:t>The cost barrier is the number one thing preventing investment (the output of energy to the cost of development). The solution is to reduce the cost of production or to improve the output energy of wind farms, or both.</a:t>
            </a:r>
          </a:p>
        </p:txBody>
      </p:sp>
    </p:spTree>
    <p:extLst>
      <p:ext uri="{BB962C8B-B14F-4D97-AF65-F5344CB8AC3E}">
        <p14:creationId xmlns:p14="http://schemas.microsoft.com/office/powerpoint/2010/main" val="1741926213"/>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76582886-877C-4AEC-A77F-8055EB9A0CF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sp>
          <p:nvSpPr>
            <p:cNvPr id="9" name="Freeform 14">
              <a:extLst>
                <a:ext uri="{FF2B5EF4-FFF2-40B4-BE49-F238E27FC236}">
                  <a16:creationId xmlns:a16="http://schemas.microsoft.com/office/drawing/2014/main" id="{171A838D-27EA-485C-9A80-DCE624AB30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0" name="Straight Connector 9">
              <a:extLst>
                <a:ext uri="{FF2B5EF4-FFF2-40B4-BE49-F238E27FC236}">
                  <a16:creationId xmlns:a16="http://schemas.microsoft.com/office/drawing/2014/main" id="{9059F313-A1BB-425E-9626-2BD43CAC648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19ABF76A-A1AE-44BB-9ECB-D55D2FE29BF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12" name="Rectangle 23">
              <a:extLst>
                <a:ext uri="{FF2B5EF4-FFF2-40B4-BE49-F238E27FC236}">
                  <a16:creationId xmlns:a16="http://schemas.microsoft.com/office/drawing/2014/main" id="{5B6D2EC4-82D3-43B8-82D6-028CB43456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a:extLst>
                <a:ext uri="{FF2B5EF4-FFF2-40B4-BE49-F238E27FC236}">
                  <a16:creationId xmlns:a16="http://schemas.microsoft.com/office/drawing/2014/main" id="{520034CE-71F9-4E0F-94D8-99335CB852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id="{1926C6C0-16F7-4CDC-B481-2D19B2F3BF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a:extLst>
                <a:ext uri="{FF2B5EF4-FFF2-40B4-BE49-F238E27FC236}">
                  <a16:creationId xmlns:a16="http://schemas.microsoft.com/office/drawing/2014/main" id="{042CE423-CE6E-4EE9-91F2-3E40EFB40A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a:extLst>
                <a:ext uri="{FF2B5EF4-FFF2-40B4-BE49-F238E27FC236}">
                  <a16:creationId xmlns:a16="http://schemas.microsoft.com/office/drawing/2014/main" id="{699BB4BD-31D7-434C-A6DB-E2CF3ACF60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a:extLst>
                <a:ext uri="{FF2B5EF4-FFF2-40B4-BE49-F238E27FC236}">
                  <a16:creationId xmlns:a16="http://schemas.microsoft.com/office/drawing/2014/main" id="{23D406B8-656A-4D8B-91D0-BF4202C86F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id="{83F4BFB6-D6B8-446C-8E17-3D54DCA9FF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20" name="Rectangle 19">
            <a:extLst>
              <a:ext uri="{FF2B5EF4-FFF2-40B4-BE49-F238E27FC236}">
                <a16:creationId xmlns:a16="http://schemas.microsoft.com/office/drawing/2014/main" id="{9179DE42-5613-4B35-A1E6-6CCBAA13C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a:extLst>
              <a:ext uri="{FF2B5EF4-FFF2-40B4-BE49-F238E27FC236}">
                <a16:creationId xmlns:a16="http://schemas.microsoft.com/office/drawing/2014/main" id="{EB898B32-3891-4C3A-8F58-C5969D2E903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48300" y="0"/>
            <a:ext cx="1219200" cy="6858000"/>
          </a:xfrm>
          <a:prstGeom prst="line">
            <a:avLst/>
          </a:prstGeom>
          <a:ln w="9525">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4AE4806D-B8F9-4679-A68A-9BD21C01A30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7175" y="3681413"/>
            <a:ext cx="4763558" cy="3176587"/>
          </a:xfrm>
          <a:prstGeom prst="line">
            <a:avLst/>
          </a:prstGeom>
          <a:ln w="9525">
            <a:solidFill>
              <a:schemeClr val="tx1">
                <a:lumMod val="50000"/>
                <a:lumOff val="50000"/>
                <a:alpha val="80000"/>
              </a:schemeClr>
            </a:solidFill>
          </a:ln>
        </p:spPr>
        <p:style>
          <a:lnRef idx="2">
            <a:schemeClr val="accent1"/>
          </a:lnRef>
          <a:fillRef idx="0">
            <a:schemeClr val="accent1"/>
          </a:fillRef>
          <a:effectRef idx="1">
            <a:schemeClr val="accent1"/>
          </a:effectRef>
          <a:fontRef idx="minor">
            <a:schemeClr val="tx1"/>
          </a:fontRef>
        </p:style>
      </p:cxnSp>
      <p:sp>
        <p:nvSpPr>
          <p:cNvPr id="26" name="Rectangle 23">
            <a:extLst>
              <a:ext uri="{FF2B5EF4-FFF2-40B4-BE49-F238E27FC236}">
                <a16:creationId xmlns:a16="http://schemas.microsoft.com/office/drawing/2014/main" id="{52FB45E9-914E-4471-AC87-E475CD5176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58764"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8" name="Rectangle 25">
            <a:extLst>
              <a:ext uri="{FF2B5EF4-FFF2-40B4-BE49-F238E27FC236}">
                <a16:creationId xmlns:a16="http://schemas.microsoft.com/office/drawing/2014/main" id="{C310626D-5743-49D4-8F7D-88C4F8F057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80730"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0" name="Isosceles Triangle 29">
            <a:extLst>
              <a:ext uri="{FF2B5EF4-FFF2-40B4-BE49-F238E27FC236}">
                <a16:creationId xmlns:a16="http://schemas.microsoft.com/office/drawing/2014/main" id="{3C195FC1-B568-4C72-9902-34CB35DDD7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9621"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2" name="Rectangle 27">
            <a:extLst>
              <a:ext uri="{FF2B5EF4-FFF2-40B4-BE49-F238E27FC236}">
                <a16:creationId xmlns:a16="http://schemas.microsoft.com/office/drawing/2014/main" id="{EF2BDF77-362C-43F0-8CBB-A969EC2AE0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11788"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4" name="Isosceles Triangle 33">
            <a:extLst>
              <a:ext uri="{FF2B5EF4-FFF2-40B4-BE49-F238E27FC236}">
                <a16:creationId xmlns:a16="http://schemas.microsoft.com/office/drawing/2014/main" id="{4BE96B01-3929-432D-B8C2-ADBCB74C2E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48954"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6" name="Freeform: Shape 35">
            <a:extLst>
              <a:ext uri="{FF2B5EF4-FFF2-40B4-BE49-F238E27FC236}">
                <a16:creationId xmlns:a16="http://schemas.microsoft.com/office/drawing/2014/main" id="{2A6FCDE6-CDE2-4C51-B18E-A95CFB6797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16287" y="-8467"/>
            <a:ext cx="9175713" cy="6866467"/>
          </a:xfrm>
          <a:custGeom>
            <a:avLst/>
            <a:gdLst>
              <a:gd name="connsiteX0" fmla="*/ 0 w 9175713"/>
              <a:gd name="connsiteY0" fmla="*/ 0 h 6866467"/>
              <a:gd name="connsiteX1" fmla="*/ 1249825 w 9175713"/>
              <a:gd name="connsiteY1" fmla="*/ 0 h 6866467"/>
              <a:gd name="connsiteX2" fmla="*/ 1249825 w 9175713"/>
              <a:gd name="connsiteY2" fmla="*/ 8467 h 6866467"/>
              <a:gd name="connsiteX3" fmla="*/ 9175713 w 9175713"/>
              <a:gd name="connsiteY3" fmla="*/ 8467 h 6866467"/>
              <a:gd name="connsiteX4" fmla="*/ 9175713 w 9175713"/>
              <a:gd name="connsiteY4" fmla="*/ 6866467 h 6866467"/>
              <a:gd name="connsiteX5" fmla="*/ 1249825 w 9175713"/>
              <a:gd name="connsiteY5" fmla="*/ 6866467 h 6866467"/>
              <a:gd name="connsiteX6" fmla="*/ 1109382 w 9175713"/>
              <a:gd name="connsiteY6" fmla="*/ 6866467 h 686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75713" h="6866467">
                <a:moveTo>
                  <a:pt x="0" y="0"/>
                </a:moveTo>
                <a:lnTo>
                  <a:pt x="1249825" y="0"/>
                </a:lnTo>
                <a:lnTo>
                  <a:pt x="1249825" y="8467"/>
                </a:lnTo>
                <a:lnTo>
                  <a:pt x="9175713" y="8467"/>
                </a:lnTo>
                <a:lnTo>
                  <a:pt x="9175713" y="6866467"/>
                </a:lnTo>
                <a:lnTo>
                  <a:pt x="1249825" y="6866467"/>
                </a:lnTo>
                <a:lnTo>
                  <a:pt x="1109382" y="6866467"/>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F2EB0D7-4C74-4EB4-84A4-028E7DE18C5C}"/>
              </a:ext>
            </a:extLst>
          </p:cNvPr>
          <p:cNvSpPr>
            <a:spLocks noGrp="1"/>
          </p:cNvSpPr>
          <p:nvPr>
            <p:ph type="title"/>
          </p:nvPr>
        </p:nvSpPr>
        <p:spPr>
          <a:xfrm>
            <a:off x="4419136" y="1020871"/>
            <a:ext cx="7373935" cy="2849671"/>
          </a:xfrm>
        </p:spPr>
        <p:txBody>
          <a:bodyPr vert="horz" lIns="91440" tIns="45720" rIns="91440" bIns="45720" rtlCol="0" anchor="b">
            <a:normAutofit/>
          </a:bodyPr>
          <a:lstStyle/>
          <a:p>
            <a:r>
              <a:rPr lang="en-US" sz="6000" dirty="0">
                <a:solidFill>
                  <a:srgbClr val="FFFFFF"/>
                </a:solidFill>
              </a:rPr>
              <a:t>Possible Solution: Genetic Algorithm 1</a:t>
            </a:r>
          </a:p>
        </p:txBody>
      </p:sp>
      <p:sp>
        <p:nvSpPr>
          <p:cNvPr id="38" name="Isosceles Triangle 37">
            <a:extLst>
              <a:ext uri="{FF2B5EF4-FFF2-40B4-BE49-F238E27FC236}">
                <a16:creationId xmlns:a16="http://schemas.microsoft.com/office/drawing/2014/main" id="{9D2E8756-2465-473A-BA2A-2DB1D62247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062562" y="3271487"/>
            <a:ext cx="220660" cy="186439"/>
          </a:xfrm>
          <a:prstGeom prs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642450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2808B-2579-4AA7-B78E-C3029831CCCB}"/>
              </a:ext>
            </a:extLst>
          </p:cNvPr>
          <p:cNvSpPr>
            <a:spLocks noGrp="1"/>
          </p:cNvSpPr>
          <p:nvPr>
            <p:ph type="title"/>
          </p:nvPr>
        </p:nvSpPr>
        <p:spPr>
          <a:xfrm>
            <a:off x="4056462" y="609600"/>
            <a:ext cx="5217540" cy="1320800"/>
          </a:xfrm>
        </p:spPr>
        <p:txBody>
          <a:bodyPr>
            <a:normAutofit/>
          </a:bodyPr>
          <a:lstStyle/>
          <a:p>
            <a:r>
              <a:rPr lang="en-US" dirty="0"/>
              <a:t>Possible Solution: Genetic Algorithm 1</a:t>
            </a:r>
          </a:p>
        </p:txBody>
      </p:sp>
      <p:pic>
        <p:nvPicPr>
          <p:cNvPr id="9" name="Picture 8" descr="A close up of a logo&#10;&#10;Description automatically generated">
            <a:extLst>
              <a:ext uri="{FF2B5EF4-FFF2-40B4-BE49-F238E27FC236}">
                <a16:creationId xmlns:a16="http://schemas.microsoft.com/office/drawing/2014/main" id="{AB946942-1195-4F50-AA87-F36456844471}"/>
              </a:ext>
            </a:extLst>
          </p:cNvPr>
          <p:cNvPicPr>
            <a:picLocks noChangeAspect="1"/>
          </p:cNvPicPr>
          <p:nvPr/>
        </p:nvPicPr>
        <p:blipFill>
          <a:blip r:embed="rId2"/>
          <a:stretch>
            <a:fillRect/>
          </a:stretch>
        </p:blipFill>
        <p:spPr>
          <a:xfrm>
            <a:off x="677333" y="874738"/>
            <a:ext cx="3150527" cy="2071471"/>
          </a:xfrm>
          <a:prstGeom prst="rect">
            <a:avLst/>
          </a:prstGeom>
        </p:spPr>
      </p:pic>
      <p:sp>
        <p:nvSpPr>
          <p:cNvPr id="3" name="Content Placeholder 2">
            <a:extLst>
              <a:ext uri="{FF2B5EF4-FFF2-40B4-BE49-F238E27FC236}">
                <a16:creationId xmlns:a16="http://schemas.microsoft.com/office/drawing/2014/main" id="{92EE577D-0BC6-40D1-BA57-1207527B286F}"/>
              </a:ext>
            </a:extLst>
          </p:cNvPr>
          <p:cNvSpPr>
            <a:spLocks noGrp="1"/>
          </p:cNvSpPr>
          <p:nvPr>
            <p:ph idx="1"/>
          </p:nvPr>
        </p:nvSpPr>
        <p:spPr>
          <a:xfrm>
            <a:off x="4056462" y="1930400"/>
            <a:ext cx="5217539" cy="4587735"/>
          </a:xfrm>
        </p:spPr>
        <p:txBody>
          <a:bodyPr>
            <a:normAutofit/>
          </a:bodyPr>
          <a:lstStyle/>
          <a:p>
            <a:pPr>
              <a:lnSpc>
                <a:spcPct val="90000"/>
              </a:lnSpc>
            </a:pPr>
            <a:r>
              <a:rPr lang="en-US" sz="1400" dirty="0"/>
              <a:t>Quick explanation of a basic Genetic Algorithm:</a:t>
            </a:r>
          </a:p>
          <a:p>
            <a:pPr lvl="1">
              <a:lnSpc>
                <a:spcPct val="90000"/>
              </a:lnSpc>
            </a:pPr>
            <a:r>
              <a:rPr lang="en-US" sz="1400" dirty="0"/>
              <a:t>The problem with optimizing Wind Farms is that there are too many possible arrangements to find the solution with brute force</a:t>
            </a:r>
          </a:p>
          <a:p>
            <a:pPr lvl="1">
              <a:lnSpc>
                <a:spcPct val="90000"/>
              </a:lnSpc>
            </a:pPr>
            <a:r>
              <a:rPr lang="en-US" sz="1400" dirty="0"/>
              <a:t>Genetic Algorithm is designed to start with a randomized data set and tries to approach a solution by selectively choosing more and more fit members of a data set</a:t>
            </a:r>
          </a:p>
          <a:p>
            <a:pPr>
              <a:lnSpc>
                <a:spcPct val="90000"/>
              </a:lnSpc>
            </a:pPr>
            <a:r>
              <a:rPr lang="en-US" sz="1400" dirty="0"/>
              <a:t>Keywords to Remember:</a:t>
            </a:r>
          </a:p>
          <a:p>
            <a:pPr lvl="1">
              <a:lnSpc>
                <a:spcPct val="90000"/>
              </a:lnSpc>
            </a:pPr>
            <a:r>
              <a:rPr lang="en-US" sz="1400" dirty="0"/>
              <a:t>Fitness: a score assigned to a member of the data set that determines the probability of passing genes to the next generation</a:t>
            </a:r>
          </a:p>
          <a:p>
            <a:pPr lvl="1">
              <a:lnSpc>
                <a:spcPct val="90000"/>
              </a:lnSpc>
            </a:pPr>
            <a:r>
              <a:rPr lang="en-US" sz="1400" dirty="0"/>
              <a:t>Mutation: introducing variety into a population/data set by randomizing a specific part of a member’s gene or data.</a:t>
            </a:r>
          </a:p>
          <a:p>
            <a:pPr lvl="1">
              <a:lnSpc>
                <a:spcPct val="90000"/>
              </a:lnSpc>
            </a:pPr>
            <a:r>
              <a:rPr lang="en-US" sz="1400" dirty="0"/>
              <a:t>Substation: a center or a group of centers that collect the electricity generated by the wind turbines.</a:t>
            </a:r>
            <a:endParaRPr lang="en-US" sz="1600" dirty="0"/>
          </a:p>
          <a:p>
            <a:pPr lvl="1">
              <a:lnSpc>
                <a:spcPct val="90000"/>
              </a:lnSpc>
            </a:pPr>
            <a:endParaRPr lang="en-US" sz="1400" dirty="0"/>
          </a:p>
        </p:txBody>
      </p:sp>
      <p:pic>
        <p:nvPicPr>
          <p:cNvPr id="5" name="Picture 4" descr="A close up of a bird&#10;&#10;Description automatically generated">
            <a:extLst>
              <a:ext uri="{FF2B5EF4-FFF2-40B4-BE49-F238E27FC236}">
                <a16:creationId xmlns:a16="http://schemas.microsoft.com/office/drawing/2014/main" id="{D9AE6000-41CF-44F9-A0D1-00E4CED4BA90}"/>
              </a:ext>
            </a:extLst>
          </p:cNvPr>
          <p:cNvPicPr>
            <a:picLocks noChangeAspect="1"/>
          </p:cNvPicPr>
          <p:nvPr/>
        </p:nvPicPr>
        <p:blipFill>
          <a:blip r:embed="rId3"/>
          <a:stretch>
            <a:fillRect/>
          </a:stretch>
        </p:blipFill>
        <p:spPr>
          <a:xfrm>
            <a:off x="677334" y="3550867"/>
            <a:ext cx="3150527" cy="2378647"/>
          </a:xfrm>
          <a:prstGeom prst="rect">
            <a:avLst/>
          </a:prstGeom>
        </p:spPr>
      </p:pic>
      <p:sp>
        <p:nvSpPr>
          <p:cNvPr id="7" name="TextBox 6">
            <a:extLst>
              <a:ext uri="{FF2B5EF4-FFF2-40B4-BE49-F238E27FC236}">
                <a16:creationId xmlns:a16="http://schemas.microsoft.com/office/drawing/2014/main" id="{4E845E54-C87B-4903-B475-89B79A2E9BE6}"/>
              </a:ext>
            </a:extLst>
          </p:cNvPr>
          <p:cNvSpPr txBox="1"/>
          <p:nvPr/>
        </p:nvSpPr>
        <p:spPr>
          <a:xfrm>
            <a:off x="677332" y="5929514"/>
            <a:ext cx="3150527" cy="237864"/>
          </a:xfrm>
          <a:prstGeom prst="rect">
            <a:avLst/>
          </a:prstGeom>
          <a:solidFill>
            <a:srgbClr val="000000">
              <a:alpha val="50000"/>
            </a:srgbClr>
          </a:solidFill>
          <a:ln>
            <a:noFill/>
          </a:ln>
        </p:spPr>
        <p:txBody>
          <a:bodyPr wrap="square" rtlCol="0">
            <a:normAutofit/>
          </a:bodyPr>
          <a:lstStyle/>
          <a:p>
            <a:pPr algn="ctr">
              <a:lnSpc>
                <a:spcPct val="90000"/>
              </a:lnSpc>
              <a:spcAft>
                <a:spcPts val="600"/>
              </a:spcAft>
            </a:pPr>
            <a:r>
              <a:rPr lang="en-US" sz="1000" dirty="0">
                <a:solidFill>
                  <a:srgbClr val="FFFFFF"/>
                </a:solidFill>
                <a:hlinkClick r:id="rId4">
                  <a:extLst>
                    <a:ext uri="{A12FA001-AC4F-418D-AE19-62706E023703}">
                      <ahyp:hlinkClr xmlns:ahyp="http://schemas.microsoft.com/office/drawing/2018/hyperlinkcolor" val="tx"/>
                    </a:ext>
                  </a:extLst>
                </a:hlinkClick>
              </a:rPr>
              <a:t>https://en.wikipedia.org/wiki/Darwin%27s_finches</a:t>
            </a:r>
            <a:endParaRPr lang="en-US" sz="1000" dirty="0">
              <a:solidFill>
                <a:srgbClr val="FFFFFF"/>
              </a:solidFill>
            </a:endParaRPr>
          </a:p>
        </p:txBody>
      </p:sp>
      <p:sp>
        <p:nvSpPr>
          <p:cNvPr id="10" name="TextBox 9">
            <a:extLst>
              <a:ext uri="{FF2B5EF4-FFF2-40B4-BE49-F238E27FC236}">
                <a16:creationId xmlns:a16="http://schemas.microsoft.com/office/drawing/2014/main" id="{39884B68-ADAC-41AE-92E7-1C2834CAE51D}"/>
              </a:ext>
            </a:extLst>
          </p:cNvPr>
          <p:cNvSpPr txBox="1"/>
          <p:nvPr/>
        </p:nvSpPr>
        <p:spPr>
          <a:xfrm>
            <a:off x="677332" y="3010673"/>
            <a:ext cx="3150527" cy="355613"/>
          </a:xfrm>
          <a:prstGeom prst="rect">
            <a:avLst/>
          </a:prstGeom>
          <a:solidFill>
            <a:srgbClr val="000000">
              <a:alpha val="50000"/>
            </a:srgbClr>
          </a:solidFill>
          <a:ln>
            <a:noFill/>
          </a:ln>
        </p:spPr>
        <p:txBody>
          <a:bodyPr wrap="square" rtlCol="0">
            <a:normAutofit lnSpcReduction="10000"/>
          </a:bodyPr>
          <a:lstStyle/>
          <a:p>
            <a:pPr algn="ctr">
              <a:lnSpc>
                <a:spcPct val="90000"/>
              </a:lnSpc>
              <a:spcAft>
                <a:spcPts val="600"/>
              </a:spcAft>
            </a:pPr>
            <a:r>
              <a:rPr lang="en-US" sz="1000" dirty="0">
                <a:solidFill>
                  <a:schemeClr val="bg1"/>
                </a:solidFill>
                <a:hlinkClick r:id="rId5">
                  <a:extLst>
                    <a:ext uri="{A12FA001-AC4F-418D-AE19-62706E023703}">
                      <ahyp:hlinkClr xmlns:ahyp="http://schemas.microsoft.com/office/drawing/2018/hyperlinkcolor" val="tx"/>
                    </a:ext>
                  </a:extLst>
                </a:hlinkClick>
              </a:rPr>
              <a:t>https://towardsdatascience.com/introduction-to-evolutionary-algorithms-a8594b484ac</a:t>
            </a:r>
            <a:endParaRPr lang="en-US" sz="1000" dirty="0">
              <a:solidFill>
                <a:schemeClr val="bg1"/>
              </a:solidFill>
            </a:endParaRPr>
          </a:p>
        </p:txBody>
      </p:sp>
    </p:spTree>
    <p:extLst>
      <p:ext uri="{BB962C8B-B14F-4D97-AF65-F5344CB8AC3E}">
        <p14:creationId xmlns:p14="http://schemas.microsoft.com/office/powerpoint/2010/main" val="2121298040"/>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2808B-2579-4AA7-B78E-C3029831CCCB}"/>
              </a:ext>
            </a:extLst>
          </p:cNvPr>
          <p:cNvSpPr>
            <a:spLocks noGrp="1"/>
          </p:cNvSpPr>
          <p:nvPr>
            <p:ph type="title"/>
          </p:nvPr>
        </p:nvSpPr>
        <p:spPr/>
        <p:txBody>
          <a:bodyPr/>
          <a:lstStyle/>
          <a:p>
            <a:r>
              <a:rPr lang="en-US" dirty="0"/>
              <a:t>Possible Solution: Genetic Algorithm 1</a:t>
            </a:r>
          </a:p>
        </p:txBody>
      </p:sp>
      <p:sp>
        <p:nvSpPr>
          <p:cNvPr id="3" name="Content Placeholder 2">
            <a:extLst>
              <a:ext uri="{FF2B5EF4-FFF2-40B4-BE49-F238E27FC236}">
                <a16:creationId xmlns:a16="http://schemas.microsoft.com/office/drawing/2014/main" id="{92EE577D-0BC6-40D1-BA57-1207527B286F}"/>
              </a:ext>
            </a:extLst>
          </p:cNvPr>
          <p:cNvSpPr>
            <a:spLocks noGrp="1"/>
          </p:cNvSpPr>
          <p:nvPr>
            <p:ph idx="1"/>
          </p:nvPr>
        </p:nvSpPr>
        <p:spPr>
          <a:xfrm>
            <a:off x="677334" y="1391831"/>
            <a:ext cx="8596668" cy="4649532"/>
          </a:xfrm>
        </p:spPr>
        <p:txBody>
          <a:bodyPr>
            <a:normAutofit/>
          </a:bodyPr>
          <a:lstStyle/>
          <a:p>
            <a:r>
              <a:rPr lang="en-US" dirty="0"/>
              <a:t>The solution provided by given research looks at a few factors[1]:</a:t>
            </a:r>
          </a:p>
          <a:p>
            <a:pPr lvl="1"/>
            <a:r>
              <a:rPr lang="en-US" dirty="0"/>
              <a:t>The voltage level inside the wind farm</a:t>
            </a:r>
          </a:p>
          <a:p>
            <a:pPr lvl="1"/>
            <a:r>
              <a:rPr lang="en-US" dirty="0"/>
              <a:t>The voltage levels of substation</a:t>
            </a:r>
          </a:p>
          <a:p>
            <a:pPr lvl="1"/>
            <a:r>
              <a:rPr lang="en-US" dirty="0"/>
              <a:t>The number of substations</a:t>
            </a:r>
          </a:p>
          <a:p>
            <a:pPr lvl="1"/>
            <a:r>
              <a:rPr lang="en-US" dirty="0"/>
              <a:t>The connection topology of substations</a:t>
            </a:r>
          </a:p>
          <a:p>
            <a:pPr lvl="1"/>
            <a:r>
              <a:rPr lang="en-US" dirty="0"/>
              <a:t>The connections topologies of turbines</a:t>
            </a:r>
          </a:p>
          <a:p>
            <a:r>
              <a:rPr lang="en-US" dirty="0"/>
              <a:t>All of these factors contribute to the cost of the electric system of the wind farm—let’s denote that with </a:t>
            </a:r>
            <a:r>
              <a:rPr lang="en-US" dirty="0" err="1"/>
              <a:t>Ecost</a:t>
            </a:r>
            <a:r>
              <a:rPr lang="en-US" dirty="0"/>
              <a:t>. The problem can be reduced to finding a layout that minimizes </a:t>
            </a:r>
            <a:r>
              <a:rPr lang="en-US" dirty="0" err="1"/>
              <a:t>Ecost</a:t>
            </a:r>
            <a:r>
              <a:rPr lang="en-US" dirty="0"/>
              <a:t>.</a:t>
            </a:r>
          </a:p>
          <a:p>
            <a:r>
              <a:rPr lang="en-US" dirty="0"/>
              <a:t>This algorithm is primarily concerned with offshore wind farms, we’ll cover a land wind farm in the next Genetic Algorithm solution.</a:t>
            </a:r>
          </a:p>
          <a:p>
            <a:endParaRPr lang="en-US" dirty="0"/>
          </a:p>
          <a:p>
            <a:r>
              <a:rPr lang="en-US" sz="1000" dirty="0"/>
              <a:t>[1]: Optimization of Electrical Connection Scheme for Large Offshore Wind Farm with Genetic Algorithm, page 1, 05348118</a:t>
            </a:r>
          </a:p>
        </p:txBody>
      </p:sp>
    </p:spTree>
    <p:extLst>
      <p:ext uri="{BB962C8B-B14F-4D97-AF65-F5344CB8AC3E}">
        <p14:creationId xmlns:p14="http://schemas.microsoft.com/office/powerpoint/2010/main" val="2854718236"/>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F4444CE-BC8D-4D61-B303-4C05614E6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2423CA5-E2E1-4789-B759-9906C1C940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4660126"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3" name="Isosceles Triangle 12">
            <a:extLst>
              <a:ext uri="{FF2B5EF4-FFF2-40B4-BE49-F238E27FC236}">
                <a16:creationId xmlns:a16="http://schemas.microsoft.com/office/drawing/2014/main" id="{73772B81-181F-48B7-8826-4D9686D15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660127" y="-3"/>
            <a:ext cx="1056745" cy="6858001"/>
          </a:xfrm>
          <a:prstGeom prst="triangle">
            <a:avLst>
              <a:gd name="adj" fmla="val 10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2" name="Title 1">
            <a:extLst>
              <a:ext uri="{FF2B5EF4-FFF2-40B4-BE49-F238E27FC236}">
                <a16:creationId xmlns:a16="http://schemas.microsoft.com/office/drawing/2014/main" id="{B812808B-2579-4AA7-B78E-C3029831CCCB}"/>
              </a:ext>
            </a:extLst>
          </p:cNvPr>
          <p:cNvSpPr>
            <a:spLocks noGrp="1"/>
          </p:cNvSpPr>
          <p:nvPr>
            <p:ph type="title"/>
          </p:nvPr>
        </p:nvSpPr>
        <p:spPr>
          <a:xfrm>
            <a:off x="673754" y="643467"/>
            <a:ext cx="4203045" cy="1375608"/>
          </a:xfrm>
        </p:spPr>
        <p:txBody>
          <a:bodyPr anchor="ctr">
            <a:normAutofit/>
          </a:bodyPr>
          <a:lstStyle/>
          <a:p>
            <a:r>
              <a:rPr lang="en-US" sz="3300">
                <a:solidFill>
                  <a:schemeClr val="bg1"/>
                </a:solidFill>
              </a:rPr>
              <a:t>Possible Solution: Genetic Algorithm 1</a:t>
            </a:r>
          </a:p>
        </p:txBody>
      </p:sp>
      <p:sp>
        <p:nvSpPr>
          <p:cNvPr id="3" name="Content Placeholder 2">
            <a:extLst>
              <a:ext uri="{FF2B5EF4-FFF2-40B4-BE49-F238E27FC236}">
                <a16:creationId xmlns:a16="http://schemas.microsoft.com/office/drawing/2014/main" id="{92EE577D-0BC6-40D1-BA57-1207527B286F}"/>
              </a:ext>
            </a:extLst>
          </p:cNvPr>
          <p:cNvSpPr>
            <a:spLocks noGrp="1"/>
          </p:cNvSpPr>
          <p:nvPr>
            <p:ph idx="1"/>
          </p:nvPr>
        </p:nvSpPr>
        <p:spPr>
          <a:xfrm>
            <a:off x="673754" y="2160590"/>
            <a:ext cx="3973943" cy="3440110"/>
          </a:xfrm>
        </p:spPr>
        <p:txBody>
          <a:bodyPr>
            <a:normAutofit/>
          </a:bodyPr>
          <a:lstStyle/>
          <a:p>
            <a:r>
              <a:rPr lang="en-US" dirty="0">
                <a:solidFill>
                  <a:schemeClr val="bg1"/>
                </a:solidFill>
              </a:rPr>
              <a:t>Constraints:</a:t>
            </a:r>
          </a:p>
          <a:p>
            <a:pPr lvl="1"/>
            <a:r>
              <a:rPr lang="en-US" dirty="0" err="1">
                <a:solidFill>
                  <a:schemeClr val="bg1"/>
                </a:solidFill>
              </a:rPr>
              <a:t>Sbranch</a:t>
            </a:r>
            <a:r>
              <a:rPr lang="en-US" dirty="0">
                <a:solidFill>
                  <a:schemeClr val="bg1"/>
                </a:solidFill>
              </a:rPr>
              <a:t> &lt;= </a:t>
            </a:r>
            <a:r>
              <a:rPr lang="en-US" dirty="0" err="1">
                <a:solidFill>
                  <a:schemeClr val="bg1"/>
                </a:solidFill>
              </a:rPr>
              <a:t>Smax</a:t>
            </a:r>
            <a:endParaRPr lang="en-US" dirty="0">
              <a:solidFill>
                <a:schemeClr val="bg1"/>
              </a:solidFill>
            </a:endParaRPr>
          </a:p>
          <a:p>
            <a:pPr lvl="1"/>
            <a:r>
              <a:rPr lang="en-US" dirty="0" err="1">
                <a:solidFill>
                  <a:schemeClr val="bg1"/>
                </a:solidFill>
              </a:rPr>
              <a:t>Sbranch</a:t>
            </a:r>
            <a:r>
              <a:rPr lang="en-US" dirty="0">
                <a:solidFill>
                  <a:schemeClr val="bg1"/>
                </a:solidFill>
              </a:rPr>
              <a:t> is the amount of power a generated configuration transmits</a:t>
            </a:r>
          </a:p>
          <a:p>
            <a:pPr lvl="1"/>
            <a:r>
              <a:rPr lang="en-US" dirty="0" err="1">
                <a:solidFill>
                  <a:schemeClr val="bg1"/>
                </a:solidFill>
              </a:rPr>
              <a:t>Smax</a:t>
            </a:r>
            <a:r>
              <a:rPr lang="en-US" dirty="0">
                <a:solidFill>
                  <a:schemeClr val="bg1"/>
                </a:solidFill>
              </a:rPr>
              <a:t> is the maximum “real life” power that each configuration is rated to support</a:t>
            </a:r>
          </a:p>
          <a:p>
            <a:r>
              <a:rPr lang="en-US" dirty="0">
                <a:solidFill>
                  <a:schemeClr val="bg1"/>
                </a:solidFill>
              </a:rPr>
              <a:t>Any configuration that does not follow this constraint cannot be the final solution.</a:t>
            </a:r>
          </a:p>
        </p:txBody>
      </p:sp>
      <p:pic>
        <p:nvPicPr>
          <p:cNvPr id="4" name="Picture 3">
            <a:extLst>
              <a:ext uri="{FF2B5EF4-FFF2-40B4-BE49-F238E27FC236}">
                <a16:creationId xmlns:a16="http://schemas.microsoft.com/office/drawing/2014/main" id="{AB5F64F2-E350-44DF-8472-6611DCBCB905}"/>
              </a:ext>
            </a:extLst>
          </p:cNvPr>
          <p:cNvPicPr>
            <a:picLocks noChangeAspect="1"/>
          </p:cNvPicPr>
          <p:nvPr/>
        </p:nvPicPr>
        <p:blipFill>
          <a:blip r:embed="rId2"/>
          <a:stretch>
            <a:fillRect/>
          </a:stretch>
        </p:blipFill>
        <p:spPr>
          <a:xfrm>
            <a:off x="6096001" y="1532506"/>
            <a:ext cx="5143500" cy="3780472"/>
          </a:xfrm>
          <a:prstGeom prst="rect">
            <a:avLst/>
          </a:prstGeom>
        </p:spPr>
      </p:pic>
      <p:sp>
        <p:nvSpPr>
          <p:cNvPr id="15" name="Isosceles Triangle 14">
            <a:extLst>
              <a:ext uri="{FF2B5EF4-FFF2-40B4-BE49-F238E27FC236}">
                <a16:creationId xmlns:a16="http://schemas.microsoft.com/office/drawing/2014/main" id="{B2205F6E-03C6-4E92-877C-E2482F659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55696"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Tree>
    <p:extLst>
      <p:ext uri="{BB962C8B-B14F-4D97-AF65-F5344CB8AC3E}">
        <p14:creationId xmlns:p14="http://schemas.microsoft.com/office/powerpoint/2010/main" val="2031492899"/>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0655D9-1DEA-489C-8F0C-68E743210976}"/>
              </a:ext>
            </a:extLst>
          </p:cNvPr>
          <p:cNvSpPr>
            <a:spLocks noGrp="1"/>
          </p:cNvSpPr>
          <p:nvPr>
            <p:ph type="title"/>
          </p:nvPr>
        </p:nvSpPr>
        <p:spPr>
          <a:xfrm>
            <a:off x="677334" y="609600"/>
            <a:ext cx="8596668" cy="813683"/>
          </a:xfrm>
        </p:spPr>
        <p:txBody>
          <a:bodyPr/>
          <a:lstStyle/>
          <a:p>
            <a:r>
              <a:rPr lang="en-US" dirty="0"/>
              <a:t>Possible Solution: Genetic Algorithm 1</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A2ADD56-45C3-4EDF-93F7-A936E5C8E267}"/>
                  </a:ext>
                </a:extLst>
              </p:cNvPr>
              <p:cNvSpPr>
                <a:spLocks noGrp="1"/>
              </p:cNvSpPr>
              <p:nvPr>
                <p:ph idx="1"/>
              </p:nvPr>
            </p:nvSpPr>
            <p:spPr>
              <a:xfrm>
                <a:off x="677334" y="1343770"/>
                <a:ext cx="8596668" cy="5367131"/>
              </a:xfrm>
            </p:spPr>
            <p:txBody>
              <a:bodyPr>
                <a:normAutofit lnSpcReduction="10000"/>
              </a:bodyPr>
              <a:lstStyle/>
              <a:p>
                <a:r>
                  <a:rPr lang="en-US" dirty="0"/>
                  <a:t>A few cost calculations need to be kept track of:</a:t>
                </a:r>
              </a:p>
              <a:p>
                <a:pPr lvl="1"/>
                <a:r>
                  <a:rPr lang="en-US" dirty="0"/>
                  <a:t>Cost of transformers connected to wind turbines C1 = p1 * N</a:t>
                </a:r>
              </a:p>
              <a:p>
                <a:pPr lvl="2"/>
                <a:r>
                  <a:rPr lang="en-US" dirty="0"/>
                  <a:t>P1 is the price of the transformer, N is the number of wind turbines</a:t>
                </a:r>
              </a:p>
              <a:p>
                <a:pPr lvl="1"/>
                <a:r>
                  <a:rPr lang="en-US" dirty="0"/>
                  <a:t>Cost of substations C2i = (</a:t>
                </a:r>
                <a:r>
                  <a:rPr lang="en-US" dirty="0" err="1"/>
                  <a:t>bhi</a:t>
                </a:r>
                <a:r>
                  <a:rPr lang="en-US" dirty="0"/>
                  <a:t> * </a:t>
                </a:r>
                <a:r>
                  <a:rPr lang="en-US" dirty="0" err="1"/>
                  <a:t>nhi</a:t>
                </a:r>
                <a:r>
                  <a:rPr lang="en-US" dirty="0"/>
                  <a:t>) + (</a:t>
                </a:r>
                <a:r>
                  <a:rPr lang="en-US" dirty="0" err="1"/>
                  <a:t>bli</a:t>
                </a:r>
                <a:r>
                  <a:rPr lang="en-US" dirty="0"/>
                  <a:t> * </a:t>
                </a:r>
                <a:r>
                  <a:rPr lang="en-US" dirty="0" err="1"/>
                  <a:t>nli</a:t>
                </a:r>
                <a:r>
                  <a:rPr lang="en-US" dirty="0"/>
                  <a:t>) + (p2i * mi) + </a:t>
                </a:r>
                <a:r>
                  <a:rPr lang="en-US" dirty="0" err="1"/>
                  <a:t>Ei</a:t>
                </a:r>
                <a:r>
                  <a:rPr lang="en-US" dirty="0"/>
                  <a:t> + Si</a:t>
                </a:r>
              </a:p>
              <a:p>
                <a:pPr lvl="2"/>
                <a:r>
                  <a:rPr lang="en-US" dirty="0" err="1"/>
                  <a:t>bhi</a:t>
                </a:r>
                <a:r>
                  <a:rPr lang="en-US" dirty="0"/>
                  <a:t> and </a:t>
                </a:r>
                <a:r>
                  <a:rPr lang="en-US" dirty="0" err="1"/>
                  <a:t>bli</a:t>
                </a:r>
                <a:r>
                  <a:rPr lang="en-US" dirty="0"/>
                  <a:t> are the prices of the bays of high voltage and medium voltage, determined by the voltage levels of the substation. </a:t>
                </a:r>
                <a:r>
                  <a:rPr lang="en-US" dirty="0" err="1"/>
                  <a:t>nhi</a:t>
                </a:r>
                <a:r>
                  <a:rPr lang="en-US" dirty="0"/>
                  <a:t> and </a:t>
                </a:r>
                <a:r>
                  <a:rPr lang="en-US" dirty="0" err="1"/>
                  <a:t>nli</a:t>
                </a:r>
                <a:r>
                  <a:rPr lang="en-US" dirty="0"/>
                  <a:t> are the number of bays, p2i is the price of the transformer based on its capacity and voltage level, mi is the number of transformers in the substation, which usually turns out to be 2, </a:t>
                </a:r>
                <a:r>
                  <a:rPr lang="en-US" dirty="0" err="1"/>
                  <a:t>Ei</a:t>
                </a:r>
                <a:r>
                  <a:rPr lang="en-US" dirty="0"/>
                  <a:t> is the </a:t>
                </a:r>
                <a:r>
                  <a:rPr lang="en-US" dirty="0" err="1"/>
                  <a:t>the</a:t>
                </a:r>
                <a:r>
                  <a:rPr lang="en-US" dirty="0"/>
                  <a:t> cost of the station control equipment and miscellaneous things, and Si is the construction const for the substation.</a:t>
                </a:r>
              </a:p>
              <a:p>
                <a:pPr lvl="1"/>
                <a:r>
                  <a:rPr lang="en-US" dirty="0"/>
                  <a:t>Cost of constructing a substation Si = p3(mi * k1 + </a:t>
                </a:r>
                <a:r>
                  <a:rPr lang="en-US" dirty="0" err="1"/>
                  <a:t>nhi</a:t>
                </a:r>
                <a:r>
                  <a:rPr lang="en-US" dirty="0"/>
                  <a:t> * k2 + </a:t>
                </a:r>
                <a:r>
                  <a:rPr lang="en-US" dirty="0" err="1"/>
                  <a:t>nli</a:t>
                </a:r>
                <a:r>
                  <a:rPr lang="en-US" dirty="0"/>
                  <a:t> * k3)</a:t>
                </a:r>
              </a:p>
              <a:p>
                <a:pPr lvl="2"/>
                <a:r>
                  <a:rPr lang="en-US" dirty="0"/>
                  <a:t>K1 is the construction area of the transformer, k2 and k3 are the construction area of the high and low voltage bays, and p3 is the unit price of construction. mi is usually 2 (transformers)</a:t>
                </a:r>
              </a:p>
              <a:p>
                <a:pPr lvl="1"/>
                <a:r>
                  <a:rPr lang="en-US" dirty="0"/>
                  <a:t>Cost of marine cables C3 = C31 + C32</a:t>
                </a:r>
              </a:p>
              <a:p>
                <a:pPr lvl="2"/>
                <a:r>
                  <a:rPr lang="en-US" dirty="0"/>
                  <a:t>C31 and C32 are the costs of medium voltage cables and high voltage cables.</a:t>
                </a:r>
              </a:p>
              <a:p>
                <a:pPr lvl="1"/>
                <a:r>
                  <a:rPr lang="en-US" dirty="0"/>
                  <a:t>C31 = </a:t>
                </a:r>
                <a14:m>
                  <m:oMath xmlns:m="http://schemas.openxmlformats.org/officeDocument/2006/math">
                    <m:nary>
                      <m:naryPr>
                        <m:chr m:val="∑"/>
                        <m:ctrlPr>
                          <a:rPr lang="pt-BR" i="1" smtClean="0">
                            <a:latin typeface="Cambria Math" panose="02040503050406030204" pitchFamily="18" charset="0"/>
                          </a:rPr>
                        </m:ctrlPr>
                      </m:naryPr>
                      <m:sub>
                        <m:r>
                          <m:rPr>
                            <m:brk m:alnAt="23"/>
                          </m:rPr>
                          <a:rPr lang="en-US" b="0" i="1" smtClean="0">
                            <a:latin typeface="Cambria Math" panose="02040503050406030204" pitchFamily="18" charset="0"/>
                          </a:rPr>
                          <m:t>𝑗</m:t>
                        </m:r>
                        <m:r>
                          <a:rPr lang="pt-BR" i="1" smtClean="0">
                            <a:latin typeface="Cambria Math" panose="02040503050406030204" pitchFamily="18" charset="0"/>
                          </a:rPr>
                          <m:t>=</m:t>
                        </m:r>
                        <m:r>
                          <a:rPr lang="en-US" b="0" i="1" smtClean="0">
                            <a:latin typeface="Cambria Math" panose="02040503050406030204" pitchFamily="18" charset="0"/>
                          </a:rPr>
                          <m:t>1</m:t>
                        </m:r>
                      </m:sub>
                      <m:sup>
                        <m:r>
                          <a:rPr lang="en-US" b="0" i="1" smtClean="0">
                            <a:latin typeface="Cambria Math" panose="02040503050406030204" pitchFamily="18" charset="0"/>
                          </a:rPr>
                          <m:t>𝑛</m:t>
                        </m:r>
                      </m:sup>
                      <m:e>
                        <m:r>
                          <a:rPr lang="en-US" b="0" i="1" smtClean="0">
                            <a:latin typeface="Cambria Math" panose="02040503050406030204" pitchFamily="18" charset="0"/>
                          </a:rPr>
                          <m:t>𝑝</m:t>
                        </m:r>
                        <m:r>
                          <a:rPr lang="en-US" b="0" i="1" smtClean="0">
                            <a:latin typeface="Cambria Math" panose="02040503050406030204" pitchFamily="18" charset="0"/>
                          </a:rPr>
                          <m:t>4</m:t>
                        </m:r>
                      </m:e>
                    </m:nary>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rPr>
                      <m:t>𝑙𝑗</m:t>
                    </m:r>
                  </m:oMath>
                </a14:m>
                <a:endParaRPr lang="en-US" dirty="0"/>
              </a:p>
              <a:p>
                <a:pPr lvl="2"/>
                <a:r>
                  <a:rPr lang="en-US" dirty="0"/>
                  <a:t>n is the number of segments connecting two wind turbines, </a:t>
                </a:r>
                <a:r>
                  <a:rPr lang="en-US" dirty="0" err="1"/>
                  <a:t>lj</a:t>
                </a:r>
                <a:r>
                  <a:rPr lang="en-US" dirty="0"/>
                  <a:t> is the length of the </a:t>
                </a:r>
                <a:r>
                  <a:rPr lang="en-US" dirty="0" err="1"/>
                  <a:t>j’th</a:t>
                </a:r>
                <a:r>
                  <a:rPr lang="en-US" dirty="0"/>
                  <a:t> cable, and p4j is the price of the </a:t>
                </a:r>
                <a:r>
                  <a:rPr lang="en-US" dirty="0" err="1"/>
                  <a:t>j’th</a:t>
                </a:r>
                <a:r>
                  <a:rPr lang="en-US" dirty="0"/>
                  <a:t> cable. C32 is calculate in the same way.</a:t>
                </a:r>
              </a:p>
            </p:txBody>
          </p:sp>
        </mc:Choice>
        <mc:Fallback xmlns="">
          <p:sp>
            <p:nvSpPr>
              <p:cNvPr id="3" name="Content Placeholder 2">
                <a:extLst>
                  <a:ext uri="{FF2B5EF4-FFF2-40B4-BE49-F238E27FC236}">
                    <a16:creationId xmlns:a16="http://schemas.microsoft.com/office/drawing/2014/main" id="{5A2ADD56-45C3-4EDF-93F7-A936E5C8E267}"/>
                  </a:ext>
                </a:extLst>
              </p:cNvPr>
              <p:cNvSpPr>
                <a:spLocks noGrp="1" noRot="1" noChangeAspect="1" noMove="1" noResize="1" noEditPoints="1" noAdjustHandles="1" noChangeArrowheads="1" noChangeShapeType="1" noTextEdit="1"/>
              </p:cNvSpPr>
              <p:nvPr>
                <p:ph idx="1"/>
              </p:nvPr>
            </p:nvSpPr>
            <p:spPr>
              <a:xfrm>
                <a:off x="677334" y="1343770"/>
                <a:ext cx="8596668" cy="5367131"/>
              </a:xfrm>
              <a:blipFill>
                <a:blip r:embed="rId2"/>
                <a:stretch>
                  <a:fillRect l="-142" t="-1135" r="-213"/>
                </a:stretch>
              </a:blipFill>
            </p:spPr>
            <p:txBody>
              <a:bodyPr/>
              <a:lstStyle/>
              <a:p>
                <a:r>
                  <a:rPr lang="en-US">
                    <a:noFill/>
                  </a:rPr>
                  <a:t> </a:t>
                </a:r>
              </a:p>
            </p:txBody>
          </p:sp>
        </mc:Fallback>
      </mc:AlternateContent>
    </p:spTree>
    <p:extLst>
      <p:ext uri="{BB962C8B-B14F-4D97-AF65-F5344CB8AC3E}">
        <p14:creationId xmlns:p14="http://schemas.microsoft.com/office/powerpoint/2010/main" val="1320588534"/>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docProps/app.xml><?xml version="1.0" encoding="utf-8"?>
<Properties xmlns="http://schemas.openxmlformats.org/officeDocument/2006/extended-properties" xmlns:vt="http://schemas.openxmlformats.org/officeDocument/2006/docPropsVTypes">
  <TotalTime>64</TotalTime>
  <Words>2054</Words>
  <Application>Microsoft Office PowerPoint</Application>
  <PresentationFormat>Widescreen</PresentationFormat>
  <Paragraphs>167</Paragraphs>
  <Slides>29</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29</vt:i4>
      </vt:variant>
    </vt:vector>
  </HeadingPairs>
  <TitlesOfParts>
    <vt:vector size="35" baseType="lpstr">
      <vt:lpstr>Arial</vt:lpstr>
      <vt:lpstr>Cambria Math</vt:lpstr>
      <vt:lpstr>Times New Roman</vt:lpstr>
      <vt:lpstr>Trebuchet MS</vt:lpstr>
      <vt:lpstr>Wingdings 3</vt:lpstr>
      <vt:lpstr>Facet</vt:lpstr>
      <vt:lpstr>Windmill Farm Optimization Using Genetic Algorithms</vt:lpstr>
      <vt:lpstr>Table of Contents: 1. Problem 2. Rationale/Background 3. Possible Solutions 4. My Solution/Simulation 5. Closing Statement 6. Works Cited  </vt:lpstr>
      <vt:lpstr>Problem</vt:lpstr>
      <vt:lpstr>Rationale</vt:lpstr>
      <vt:lpstr>Possible Solution: Genetic Algorithm 1</vt:lpstr>
      <vt:lpstr>Possible Solution: Genetic Algorithm 1</vt:lpstr>
      <vt:lpstr>Possible Solution: Genetic Algorithm 1</vt:lpstr>
      <vt:lpstr>Possible Solution: Genetic Algorithm 1</vt:lpstr>
      <vt:lpstr>Possible Solution: Genetic Algorithm 1</vt:lpstr>
      <vt:lpstr>Possible Solution: Genetic Algorithm 1</vt:lpstr>
      <vt:lpstr>Possible Solution: Genetic Algorithm 1</vt:lpstr>
      <vt:lpstr>Possible Solution: Genetic Algorithm 2</vt:lpstr>
      <vt:lpstr>Possible Solution: Genetic Algorithm 2</vt:lpstr>
      <vt:lpstr>Possible Solution: Genetic Algorithm 2</vt:lpstr>
      <vt:lpstr>Possible Solution: Genetic Algorithm 2</vt:lpstr>
      <vt:lpstr>Possible Solution: Genetic Algorithm 2</vt:lpstr>
      <vt:lpstr>Possible Solution: Genetic Algorithm 2</vt:lpstr>
      <vt:lpstr>Possible Solution: Genetic Algorithm 2</vt:lpstr>
      <vt:lpstr>Possible Solution Genetic Algorithm 2</vt:lpstr>
      <vt:lpstr>Evaluation of Solutions</vt:lpstr>
      <vt:lpstr>PowerPoint Presentation</vt:lpstr>
      <vt:lpstr>Which one wins?</vt:lpstr>
      <vt:lpstr>My Contribution: Genetic Algorithm 3</vt:lpstr>
      <vt:lpstr>My Contribution: Genetic Algorithm 3</vt:lpstr>
      <vt:lpstr>My Contribution: Genetic Algorithm 3</vt:lpstr>
      <vt:lpstr>My Contribution Genetic Algorithm 3</vt:lpstr>
      <vt:lpstr>My Contribution: Genetic Algorithm 3</vt:lpstr>
      <vt:lpstr>Closing Statement</vt:lpstr>
      <vt:lpstr>Works Cited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Windmill Farm Optimization Using Genetic Algorithms</dc:title>
  <dc:creator>Marjon Ronquillo Santiago, Jr.</dc:creator>
  <cp:lastModifiedBy>Marjon Ronquillo Santiago, Jr.</cp:lastModifiedBy>
  <cp:revision>12</cp:revision>
  <dcterms:created xsi:type="dcterms:W3CDTF">2020-04-15T05:22:38Z</dcterms:created>
  <dcterms:modified xsi:type="dcterms:W3CDTF">2020-04-15T06:42:52Z</dcterms:modified>
</cp:coreProperties>
</file>